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4" r:id="rId5"/>
    <p:sldId id="288" r:id="rId6"/>
    <p:sldId id="287" r:id="rId7"/>
    <p:sldId id="276" r:id="rId8"/>
    <p:sldId id="277" r:id="rId9"/>
    <p:sldId id="278" r:id="rId10"/>
    <p:sldId id="279" r:id="rId11"/>
    <p:sldId id="280" r:id="rId12"/>
    <p:sldId id="281" r:id="rId13"/>
    <p:sldId id="282" r:id="rId14"/>
    <p:sldId id="283"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20" r:id="rId47"/>
    <p:sldId id="321" r:id="rId48"/>
    <p:sldId id="322" r:id="rId49"/>
    <p:sldId id="323" r:id="rId50"/>
    <p:sldId id="324" r:id="rId51"/>
    <p:sldId id="325" r:id="rId52"/>
    <p:sldId id="326" r:id="rId53"/>
    <p:sldId id="327" r:id="rId54"/>
    <p:sldId id="328" r:id="rId55"/>
    <p:sldId id="329" r:id="rId56"/>
    <p:sldId id="330" r:id="rId57"/>
    <p:sldId id="333" r:id="rId58"/>
    <p:sldId id="331" r:id="rId59"/>
    <p:sldId id="332" r:id="rId60"/>
    <p:sldId id="334" r:id="rId61"/>
    <p:sldId id="335" r:id="rId62"/>
    <p:sldId id="336" r:id="rId63"/>
    <p:sldId id="337" r:id="rId64"/>
    <p:sldId id="338" r:id="rId65"/>
    <p:sldId id="339" r:id="rId66"/>
    <p:sldId id="340" r:id="rId67"/>
    <p:sldId id="341" r:id="rId68"/>
    <p:sldId id="342" r:id="rId69"/>
    <p:sldId id="343" r:id="rId70"/>
    <p:sldId id="344" r:id="rId71"/>
    <p:sldId id="345" r:id="rId72"/>
    <p:sldId id="346" r:id="rId73"/>
    <p:sldId id="347" r:id="rId74"/>
    <p:sldId id="348" r:id="rId75"/>
    <p:sldId id="349" r:id="rId76"/>
    <p:sldId id="350" r:id="rId77"/>
    <p:sldId id="351" r:id="rId78"/>
    <p:sldId id="352" r:id="rId79"/>
    <p:sldId id="353" r:id="rId80"/>
    <p:sldId id="354" r:id="rId81"/>
    <p:sldId id="355" r:id="rId82"/>
    <p:sldId id="356" r:id="rId83"/>
    <p:sldId id="357" r:id="rId84"/>
    <p:sldId id="358" r:id="rId85"/>
    <p:sldId id="359" r:id="rId86"/>
    <p:sldId id="360" r:id="rId87"/>
    <p:sldId id="361" r:id="rId88"/>
    <p:sldId id="362" r:id="rId89"/>
    <p:sldId id="363" r:id="rId90"/>
    <p:sldId id="364" r:id="rId91"/>
    <p:sldId id="365" r:id="rId92"/>
    <p:sldId id="366" r:id="rId93"/>
    <p:sldId id="367" r:id="rId94"/>
    <p:sldId id="368" r:id="rId95"/>
    <p:sldId id="369" r:id="rId96"/>
    <p:sldId id="370" r:id="rId97"/>
    <p:sldId id="371"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09" autoAdjust="0"/>
    <p:restoredTop sz="94660"/>
  </p:normalViewPr>
  <p:slideViewPr>
    <p:cSldViewPr snapToGrid="0">
      <p:cViewPr varScale="1">
        <p:scale>
          <a:sx n="73" d="100"/>
          <a:sy n="73" d="100"/>
        </p:scale>
        <p:origin x="38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8599" y="672197"/>
            <a:ext cx="7637586" cy="2387600"/>
          </a:xfrm>
        </p:spPr>
        <p:txBody>
          <a:bodyPr anchor="b">
            <a:normAutofit/>
          </a:bodyPr>
          <a:lstStyle>
            <a:lvl1pPr algn="ctr">
              <a:defRPr sz="60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038599" y="3151872"/>
            <a:ext cx="7637586"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72437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3134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6D79ED-3FA7-4EF8-964B-EB8BCFAB02F8}" type="datetimeFigureOut">
              <a:rPr lang="en-US" smtClean="0"/>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132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6D79ED-3FA7-4EF8-964B-EB8BCFAB02F8}" type="datetimeFigureOut">
              <a:rPr lang="en-US" smtClean="0"/>
              <a:t>10/2/2022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4071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6D79ED-3FA7-4EF8-964B-EB8BCFAB02F8}" type="datetimeFigureOut">
              <a:rPr lang="en-US" smtClean="0"/>
              <a:t>10/2/2022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76173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10/2/2022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93855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8462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smtClean="0"/>
              <a:t>Click to edit Master title style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411005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789611"/>
            <a:ext cx="10515600"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76D79ED-3FA7-4EF8-964B-EB8BCFAB02F8}" type="datetimeFigureOut">
              <a:rPr lang="en-US" smtClean="0"/>
              <a:pPr/>
              <a:t>10/2/2022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C6F12CB2-7F2C-47B9-AE70-22A94B49F233}" type="slidenum">
              <a:rPr lang="en-US" smtClean="0"/>
              <a:pPr/>
              <a:t>‹#›</a:t>
            </a:fld>
            <a:endParaRPr lang="en-US"/>
          </a:p>
        </p:txBody>
      </p:sp>
      <p:pic>
        <p:nvPicPr>
          <p:cNvPr id="7" name="Picture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8" name="TextBox 7"/>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HTML CSS FOR BEGINNERS</a:t>
            </a:r>
            <a:endParaRPr lang="en-US" dirty="0"/>
          </a:p>
        </p:txBody>
      </p:sp>
      <p:sp>
        <p:nvSpPr>
          <p:cNvPr id="3" name="Subtitle 2"/>
          <p:cNvSpPr>
            <a:spLocks noGrp="1"/>
          </p:cNvSpPr>
          <p:nvPr>
            <p:ph type="subTitle" idx="1"/>
          </p:nvPr>
        </p:nvSpPr>
        <p:spPr/>
        <p:txBody>
          <a:bodyPr/>
          <a:lstStyle/>
          <a:p>
            <a:r>
              <a:rPr lang="en-US" dirty="0" smtClean="0"/>
              <a:t>“Best way to learn HTML &amp; CSS </a:t>
            </a:r>
            <a:r>
              <a:rPr lang="en-US" dirty="0" smtClean="0">
                <a:sym typeface="Wingdings" panose="05000000000000000000" pitchFamily="2" charset="2"/>
              </a:rPr>
              <a:t></a:t>
            </a:r>
            <a:r>
              <a:rPr lang="en-US" dirty="0" smtClean="0"/>
              <a:t>  Write code”</a:t>
            </a:r>
          </a:p>
          <a:p>
            <a:r>
              <a:rPr lang="en-US" dirty="0" smtClean="0"/>
              <a:t>Let’s </a:t>
            </a:r>
            <a:r>
              <a:rPr lang="en-US" dirty="0" smtClean="0"/>
              <a:t>code</a:t>
            </a:r>
            <a:endParaRPr lang="en-US" b="1" dirty="0"/>
          </a:p>
        </p:txBody>
      </p:sp>
    </p:spTree>
    <p:extLst>
      <p:ext uri="{BB962C8B-B14F-4D97-AF65-F5344CB8AC3E}">
        <p14:creationId xmlns:p14="http://schemas.microsoft.com/office/powerpoint/2010/main" val="720928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sp>
        <p:nvSpPr>
          <p:cNvPr id="3" name="Content Placeholder 2"/>
          <p:cNvSpPr>
            <a:spLocks noGrp="1"/>
          </p:cNvSpPr>
          <p:nvPr>
            <p:ph idx="1"/>
          </p:nvPr>
        </p:nvSpPr>
        <p:spPr/>
        <p:txBody>
          <a:bodyPr/>
          <a:lstStyle/>
          <a:p>
            <a:endParaRPr lang="en-US" b="1" dirty="0" smtClean="0"/>
          </a:p>
          <a:p>
            <a:endParaRPr lang="en-US" b="1" dirty="0"/>
          </a:p>
          <a:p>
            <a:endParaRPr lang="en-US" b="1" dirty="0" smtClean="0"/>
          </a:p>
          <a:p>
            <a:r>
              <a:rPr lang="en-US" b="1" dirty="0" smtClean="0"/>
              <a:t>Once </a:t>
            </a:r>
            <a:r>
              <a:rPr lang="en-US" b="1" dirty="0"/>
              <a:t>the browser receives these HTML, CSS and JavaScript files from the server’s response it will take the code and render the website that we’re trying to access based on that </a:t>
            </a:r>
            <a:r>
              <a:rPr lang="en-US" b="1" dirty="0" smtClean="0"/>
              <a:t>code.</a:t>
            </a:r>
            <a:endParaRPr lang="en-US" dirty="0"/>
          </a:p>
        </p:txBody>
      </p:sp>
    </p:spTree>
    <p:extLst>
      <p:ext uri="{BB962C8B-B14F-4D97-AF65-F5344CB8AC3E}">
        <p14:creationId xmlns:p14="http://schemas.microsoft.com/office/powerpoint/2010/main" val="3262435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pic>
        <p:nvPicPr>
          <p:cNvPr id="5" name="Content Placeholder 4"/>
          <p:cNvPicPr>
            <a:picLocks noGrp="1" noChangeAspect="1"/>
          </p:cNvPicPr>
          <p:nvPr>
            <p:ph idx="1"/>
          </p:nvPr>
        </p:nvPicPr>
        <p:blipFill>
          <a:blip r:embed="rId2"/>
          <a:stretch>
            <a:fillRect/>
          </a:stretch>
        </p:blipFill>
        <p:spPr>
          <a:xfrm>
            <a:off x="1040524" y="1789112"/>
            <a:ext cx="10972799" cy="4926997"/>
          </a:xfrm>
          <a:prstGeom prst="rect">
            <a:avLst/>
          </a:prstGeom>
        </p:spPr>
      </p:pic>
    </p:spTree>
    <p:extLst>
      <p:ext uri="{BB962C8B-B14F-4D97-AF65-F5344CB8AC3E}">
        <p14:creationId xmlns:p14="http://schemas.microsoft.com/office/powerpoint/2010/main" val="26347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sp>
        <p:nvSpPr>
          <p:cNvPr id="3" name="Content Placeholder 2"/>
          <p:cNvSpPr>
            <a:spLocks noGrp="1"/>
          </p:cNvSpPr>
          <p:nvPr>
            <p:ph idx="1"/>
          </p:nvPr>
        </p:nvSpPr>
        <p:spPr/>
        <p:txBody>
          <a:bodyPr>
            <a:normAutofit fontScale="92500" lnSpcReduction="20000"/>
          </a:bodyPr>
          <a:lstStyle/>
          <a:p>
            <a:pPr marL="0" indent="0">
              <a:buNone/>
            </a:pPr>
            <a:endParaRPr lang="en-US" dirty="0"/>
          </a:p>
          <a:p>
            <a:r>
              <a:rPr lang="en-US" b="1" dirty="0"/>
              <a:t>And with this, you already have a good understanding of what actually happens when we browser to a website and also about technologies that we use to build any website. So, that process of writing  </a:t>
            </a:r>
            <a:r>
              <a:rPr lang="en-US" b="1" dirty="0" smtClean="0"/>
              <a:t>HTML</a:t>
            </a:r>
            <a:r>
              <a:rPr lang="en-US" b="1" dirty="0"/>
              <a:t>, CSS and JavaScript code that the browser can understand is the process that we call Front-End Web </a:t>
            </a:r>
            <a:r>
              <a:rPr lang="en-US" b="1" dirty="0" smtClean="0"/>
              <a:t>Development. So</a:t>
            </a:r>
            <a:r>
              <a:rPr lang="en-US" b="1" dirty="0"/>
              <a:t>, whenever you hear someone talking about Front-End Development, what they mean is developers writing the code that is displayed in a browser which is basically the front-end of a website. And in fact, this is essentially </a:t>
            </a:r>
            <a:r>
              <a:rPr lang="en-US" b="1" dirty="0" smtClean="0"/>
              <a:t> what </a:t>
            </a:r>
            <a:r>
              <a:rPr lang="en-US" b="1" dirty="0"/>
              <a:t>we’re going to learn in this course. </a:t>
            </a:r>
            <a:endParaRPr lang="en-US" b="1" dirty="0" smtClean="0"/>
          </a:p>
          <a:p>
            <a:r>
              <a:rPr lang="en-US" b="1" dirty="0" smtClean="0"/>
              <a:t>At </a:t>
            </a:r>
            <a:r>
              <a:rPr lang="en-US" b="1" dirty="0"/>
              <a:t>least the very </a:t>
            </a:r>
            <a:r>
              <a:rPr lang="en-US" b="1" dirty="0" smtClean="0"/>
              <a:t>fundamentals </a:t>
            </a:r>
            <a:r>
              <a:rPr lang="en-US" b="1" dirty="0"/>
              <a:t>of front-end development</a:t>
            </a:r>
            <a:r>
              <a:rPr lang="en-US" b="1" dirty="0" smtClean="0"/>
              <a:t>,</a:t>
            </a:r>
          </a:p>
          <a:p>
            <a:pPr marL="0" indent="0">
              <a:buNone/>
            </a:pPr>
            <a:r>
              <a:rPr lang="en-US" b="1" dirty="0" smtClean="0"/>
              <a:t> </a:t>
            </a:r>
            <a:r>
              <a:rPr lang="en-US" b="1" dirty="0"/>
              <a:t>which is </a:t>
            </a:r>
            <a:r>
              <a:rPr lang="en-US" b="1" dirty="0" smtClean="0"/>
              <a:t>learning </a:t>
            </a:r>
            <a:r>
              <a:rPr lang="en-US" b="1" dirty="0"/>
              <a:t>HTML and CSS.</a:t>
            </a:r>
            <a:endParaRPr lang="en-US" dirty="0"/>
          </a:p>
          <a:p>
            <a:endParaRPr lang="en-US" dirty="0"/>
          </a:p>
        </p:txBody>
      </p:sp>
    </p:spTree>
    <p:extLst>
      <p:ext uri="{BB962C8B-B14F-4D97-AF65-F5344CB8AC3E}">
        <p14:creationId xmlns:p14="http://schemas.microsoft.com/office/powerpoint/2010/main" val="445191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sp>
        <p:nvSpPr>
          <p:cNvPr id="3" name="Content Placeholder 2"/>
          <p:cNvSpPr>
            <a:spLocks noGrp="1"/>
          </p:cNvSpPr>
          <p:nvPr>
            <p:ph idx="1"/>
          </p:nvPr>
        </p:nvSpPr>
        <p:spPr/>
        <p:txBody>
          <a:bodyPr/>
          <a:lstStyle/>
          <a:p>
            <a:pPr marL="0" indent="0">
              <a:buNone/>
            </a:pPr>
            <a:endParaRPr lang="en-US" b="1" dirty="0" smtClean="0"/>
          </a:p>
          <a:p>
            <a:pPr marL="0" indent="0">
              <a:buNone/>
            </a:pPr>
            <a:endParaRPr lang="en-US" b="1" dirty="0"/>
          </a:p>
          <a:p>
            <a:pPr marL="0" indent="0">
              <a:buNone/>
            </a:pPr>
            <a:r>
              <a:rPr lang="en-US" b="1" dirty="0"/>
              <a:t> </a:t>
            </a:r>
            <a:endParaRPr lang="en-US" dirty="0"/>
          </a:p>
          <a:p>
            <a:r>
              <a:rPr lang="en-US" b="1" dirty="0"/>
              <a:t>Now just as a side note here, whenever the files that make up the website are simply stored on a web server and are then sent to the browser as they are, we say that we have a STATIC WEBSITE.</a:t>
            </a:r>
            <a:endParaRPr lang="en-US" dirty="0"/>
          </a:p>
          <a:p>
            <a:endParaRPr lang="en-US" dirty="0"/>
          </a:p>
        </p:txBody>
      </p:sp>
    </p:spTree>
    <p:extLst>
      <p:ext uri="{BB962C8B-B14F-4D97-AF65-F5344CB8AC3E}">
        <p14:creationId xmlns:p14="http://schemas.microsoft.com/office/powerpoint/2010/main" val="4196198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pic>
        <p:nvPicPr>
          <p:cNvPr id="5" name="Content Placeholder 4"/>
          <p:cNvPicPr>
            <a:picLocks noGrp="1"/>
          </p:cNvPicPr>
          <p:nvPr>
            <p:ph idx="1"/>
          </p:nvPr>
        </p:nvPicPr>
        <p:blipFill>
          <a:blip r:embed="rId2"/>
          <a:stretch>
            <a:fillRect/>
          </a:stretch>
        </p:blipFill>
        <p:spPr>
          <a:xfrm>
            <a:off x="157656" y="1789112"/>
            <a:ext cx="11855668" cy="4926997"/>
          </a:xfrm>
          <a:prstGeom prst="rect">
            <a:avLst/>
          </a:prstGeom>
        </p:spPr>
      </p:pic>
    </p:spTree>
    <p:extLst>
      <p:ext uri="{BB962C8B-B14F-4D97-AF65-F5344CB8AC3E}">
        <p14:creationId xmlns:p14="http://schemas.microsoft.com/office/powerpoint/2010/main" val="989464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sp>
        <p:nvSpPr>
          <p:cNvPr id="3" name="Content Placeholder 2"/>
          <p:cNvSpPr>
            <a:spLocks noGrp="1"/>
          </p:cNvSpPr>
          <p:nvPr>
            <p:ph idx="1"/>
          </p:nvPr>
        </p:nvSpPr>
        <p:spPr/>
        <p:txBody>
          <a:bodyPr/>
          <a:lstStyle/>
          <a:p>
            <a:r>
              <a:rPr lang="en-US" b="1" dirty="0"/>
              <a:t>Just keep in mind that a static website is basically a website where the files are simply sent from the server to the browser as they are. So without any transformation.</a:t>
            </a:r>
            <a:endParaRPr lang="en-US" dirty="0"/>
          </a:p>
          <a:p>
            <a:endParaRPr lang="en-US" dirty="0"/>
          </a:p>
          <a:p>
            <a:r>
              <a:rPr lang="en-US" b="1" dirty="0"/>
              <a:t>Now let’s talk about something called Back-end Development by taking another example here. And this time let’s try to understand what would happen when we try to access a website like udemy.com, facebook.com, irembo.gov etc.</a:t>
            </a:r>
            <a:endParaRPr lang="en-US" dirty="0"/>
          </a:p>
          <a:p>
            <a:endParaRPr lang="en-US" dirty="0"/>
          </a:p>
        </p:txBody>
      </p:sp>
    </p:spTree>
    <p:extLst>
      <p:ext uri="{BB962C8B-B14F-4D97-AF65-F5344CB8AC3E}">
        <p14:creationId xmlns:p14="http://schemas.microsoft.com/office/powerpoint/2010/main" val="2814345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pic>
        <p:nvPicPr>
          <p:cNvPr id="6" name="Content Placeholder 5"/>
          <p:cNvPicPr>
            <a:picLocks noGrp="1"/>
          </p:cNvPicPr>
          <p:nvPr>
            <p:ph idx="1"/>
          </p:nvPr>
        </p:nvPicPr>
        <p:blipFill>
          <a:blip r:embed="rId2"/>
          <a:stretch>
            <a:fillRect/>
          </a:stretch>
        </p:blipFill>
        <p:spPr>
          <a:xfrm>
            <a:off x="141890" y="1789113"/>
            <a:ext cx="11934495" cy="4848170"/>
          </a:xfrm>
          <a:prstGeom prst="rect">
            <a:avLst/>
          </a:prstGeom>
        </p:spPr>
      </p:pic>
    </p:spTree>
    <p:extLst>
      <p:ext uri="{BB962C8B-B14F-4D97-AF65-F5344CB8AC3E}">
        <p14:creationId xmlns:p14="http://schemas.microsoft.com/office/powerpoint/2010/main" val="823074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sp>
        <p:nvSpPr>
          <p:cNvPr id="3" name="Content Placeholder 2"/>
          <p:cNvSpPr>
            <a:spLocks noGrp="1"/>
          </p:cNvSpPr>
          <p:nvPr>
            <p:ph idx="1"/>
          </p:nvPr>
        </p:nvSpPr>
        <p:spPr/>
        <p:txBody>
          <a:bodyPr>
            <a:normAutofit/>
          </a:bodyPr>
          <a:lstStyle/>
          <a:p>
            <a:endParaRPr lang="en-US" b="1" dirty="0" smtClean="0"/>
          </a:p>
          <a:p>
            <a:endParaRPr lang="en-US" b="1" dirty="0"/>
          </a:p>
          <a:p>
            <a:r>
              <a:rPr lang="en-US" b="1" dirty="0" smtClean="0"/>
              <a:t>So </a:t>
            </a:r>
            <a:r>
              <a:rPr lang="en-US" b="1" dirty="0"/>
              <a:t>once again, the first step is that a request is sent to the web server where Udemy.com is hosted. Now, why is a website like </a:t>
            </a:r>
            <a:r>
              <a:rPr lang="en-US" b="1" dirty="0" err="1"/>
              <a:t>Udemy</a:t>
            </a:r>
            <a:r>
              <a:rPr lang="en-US" b="1" dirty="0"/>
              <a:t>, so different from something like the static </a:t>
            </a:r>
            <a:r>
              <a:rPr lang="en-US" b="1" dirty="0" err="1"/>
              <a:t>Omnifood</a:t>
            </a:r>
            <a:r>
              <a:rPr lang="en-US" b="1" dirty="0"/>
              <a:t> website that we saw earlier? A complex site like Udemy.com is really completely different from a static site, because there is a lot of content that is always changing all the time. </a:t>
            </a:r>
            <a:endParaRPr lang="en-US" dirty="0"/>
          </a:p>
        </p:txBody>
      </p:sp>
    </p:spTree>
    <p:extLst>
      <p:ext uri="{BB962C8B-B14F-4D97-AF65-F5344CB8AC3E}">
        <p14:creationId xmlns:p14="http://schemas.microsoft.com/office/powerpoint/2010/main" val="4020957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sp>
        <p:nvSpPr>
          <p:cNvPr id="3" name="Content Placeholder 2"/>
          <p:cNvSpPr>
            <a:spLocks noGrp="1"/>
          </p:cNvSpPr>
          <p:nvPr>
            <p:ph idx="1"/>
          </p:nvPr>
        </p:nvSpPr>
        <p:spPr/>
        <p:txBody>
          <a:bodyPr/>
          <a:lstStyle/>
          <a:p>
            <a:pPr marL="0" indent="0">
              <a:buNone/>
            </a:pPr>
            <a:endParaRPr lang="en-US" b="1" dirty="0"/>
          </a:p>
          <a:p>
            <a:r>
              <a:rPr lang="en-US" b="1" dirty="0" smtClean="0"/>
              <a:t>Like </a:t>
            </a:r>
            <a:r>
              <a:rPr lang="en-US" b="1" dirty="0"/>
              <a:t>on </a:t>
            </a:r>
            <a:r>
              <a:rPr lang="en-US" b="1" dirty="0" smtClean="0"/>
              <a:t>udemy.com </a:t>
            </a:r>
            <a:r>
              <a:rPr lang="en-US" b="1" dirty="0"/>
              <a:t>there are always new courses and new reviews being added to the site. And so, in order to make a system like this work, Udemy.com needs a whole application running on the server, and they also need a big database, which basically contains all the courses and all the reviews, all the users, and really all the content that is being displayed on the website.</a:t>
            </a:r>
            <a:endParaRPr lang="en-US" dirty="0"/>
          </a:p>
          <a:p>
            <a:endParaRPr lang="en-US" dirty="0"/>
          </a:p>
        </p:txBody>
      </p:sp>
    </p:spTree>
    <p:extLst>
      <p:ext uri="{BB962C8B-B14F-4D97-AF65-F5344CB8AC3E}">
        <p14:creationId xmlns:p14="http://schemas.microsoft.com/office/powerpoint/2010/main" val="23723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pic>
        <p:nvPicPr>
          <p:cNvPr id="6" name="Content Placeholder 5"/>
          <p:cNvPicPr>
            <a:picLocks noGrp="1"/>
          </p:cNvPicPr>
          <p:nvPr>
            <p:ph idx="1"/>
          </p:nvPr>
        </p:nvPicPr>
        <p:blipFill>
          <a:blip r:embed="rId2"/>
          <a:stretch>
            <a:fillRect/>
          </a:stretch>
        </p:blipFill>
        <p:spPr>
          <a:xfrm>
            <a:off x="141891" y="1789113"/>
            <a:ext cx="11871434" cy="4832404"/>
          </a:xfrm>
          <a:prstGeom prst="rect">
            <a:avLst/>
          </a:prstGeom>
        </p:spPr>
      </p:pic>
    </p:spTree>
    <p:extLst>
      <p:ext uri="{BB962C8B-B14F-4D97-AF65-F5344CB8AC3E}">
        <p14:creationId xmlns:p14="http://schemas.microsoft.com/office/powerpoint/2010/main" val="1438111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sp>
        <p:nvSpPr>
          <p:cNvPr id="3" name="Content Placeholder 2"/>
          <p:cNvSpPr>
            <a:spLocks noGrp="1"/>
          </p:cNvSpPr>
          <p:nvPr>
            <p:ph idx="1"/>
          </p:nvPr>
        </p:nvSpPr>
        <p:spPr>
          <a:xfrm>
            <a:off x="688932" y="1690688"/>
            <a:ext cx="10664868" cy="4883533"/>
          </a:xfrm>
        </p:spPr>
        <p:txBody>
          <a:bodyPr>
            <a:normAutofit/>
          </a:bodyPr>
          <a:lstStyle/>
          <a:p>
            <a:r>
              <a:rPr lang="en-US" b="1" dirty="0"/>
              <a:t>Let's say that we're trying to access a webpage in our browser at </a:t>
            </a:r>
            <a:r>
              <a:rPr lang="en-US" b="1" dirty="0" smtClean="0"/>
              <a:t>Omnifood.com website</a:t>
            </a:r>
            <a:r>
              <a:rPr lang="en-US" b="1" dirty="0"/>
              <a:t>. Now what happens as we try to access this page is that our browser will send a request to the server where this page is hosted on the internet</a:t>
            </a:r>
            <a:r>
              <a:rPr lang="en-US" b="1" dirty="0" smtClean="0"/>
              <a:t>.</a:t>
            </a:r>
          </a:p>
          <a:p>
            <a:pPr marL="0" indent="0">
              <a:buNone/>
            </a:pPr>
            <a:endParaRPr lang="en-US" b="1" dirty="0" smtClean="0"/>
          </a:p>
          <a:p>
            <a:r>
              <a:rPr lang="en-US" b="1" dirty="0"/>
              <a:t>So each and every website is stored on something called </a:t>
            </a:r>
            <a:r>
              <a:rPr lang="en-US" b="1" dirty="0" smtClean="0"/>
              <a:t>a SERVER</a:t>
            </a:r>
            <a:r>
              <a:rPr lang="en-US" b="1" dirty="0"/>
              <a:t>, which is basically a </a:t>
            </a:r>
            <a:r>
              <a:rPr lang="en-US" b="1" dirty="0" smtClean="0"/>
              <a:t>computer</a:t>
            </a:r>
            <a:r>
              <a:rPr lang="en-US" dirty="0"/>
              <a:t> </a:t>
            </a:r>
            <a:r>
              <a:rPr lang="en-US" b="1" dirty="0" smtClean="0"/>
              <a:t>that </a:t>
            </a:r>
            <a:r>
              <a:rPr lang="en-US" b="1" dirty="0"/>
              <a:t>is connected to the internet and is able </a:t>
            </a:r>
            <a:r>
              <a:rPr lang="en-US" b="1" dirty="0" smtClean="0"/>
              <a:t>to </a:t>
            </a:r>
            <a:r>
              <a:rPr lang="en-US" b="1" dirty="0"/>
              <a:t>receive requests like this one</a:t>
            </a:r>
            <a:r>
              <a:rPr lang="en-US" b="1" dirty="0" smtClean="0"/>
              <a:t>.</a:t>
            </a:r>
          </a:p>
          <a:p>
            <a:endParaRPr lang="en-US" dirty="0"/>
          </a:p>
          <a:p>
            <a:pPr marL="0" indent="0">
              <a:buNone/>
            </a:pPr>
            <a:endParaRPr lang="en-US" dirty="0"/>
          </a:p>
        </p:txBody>
      </p:sp>
    </p:spTree>
    <p:extLst>
      <p:ext uri="{BB962C8B-B14F-4D97-AF65-F5344CB8AC3E}">
        <p14:creationId xmlns:p14="http://schemas.microsoft.com/office/powerpoint/2010/main" val="2059971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sp>
        <p:nvSpPr>
          <p:cNvPr id="3" name="Content Placeholder 2"/>
          <p:cNvSpPr>
            <a:spLocks noGrp="1"/>
          </p:cNvSpPr>
          <p:nvPr>
            <p:ph idx="1"/>
          </p:nvPr>
        </p:nvSpPr>
        <p:spPr/>
        <p:txBody>
          <a:bodyPr/>
          <a:lstStyle/>
          <a:p>
            <a:endParaRPr lang="en-US" b="1" dirty="0" smtClean="0"/>
          </a:p>
          <a:p>
            <a:endParaRPr lang="en-US" b="1" dirty="0"/>
          </a:p>
          <a:p>
            <a:endParaRPr lang="en-US" b="1" dirty="0" smtClean="0"/>
          </a:p>
          <a:p>
            <a:r>
              <a:rPr lang="en-US" b="1" dirty="0" smtClean="0"/>
              <a:t>To </a:t>
            </a:r>
            <a:r>
              <a:rPr lang="en-US" b="1" dirty="0"/>
              <a:t>do all this, Front-End technologies like HTML and CSS are simply not enough. So to write applications that are actually executed on web servers, developers use some kind of back-end languages like Node JS, PHP or PYTHON.</a:t>
            </a:r>
            <a:endParaRPr lang="en-US" dirty="0"/>
          </a:p>
          <a:p>
            <a:endParaRPr lang="en-US" dirty="0"/>
          </a:p>
        </p:txBody>
      </p:sp>
    </p:spTree>
    <p:extLst>
      <p:ext uri="{BB962C8B-B14F-4D97-AF65-F5344CB8AC3E}">
        <p14:creationId xmlns:p14="http://schemas.microsoft.com/office/powerpoint/2010/main" val="3897000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pic>
        <p:nvPicPr>
          <p:cNvPr id="7" name="Content Placeholder 6"/>
          <p:cNvPicPr>
            <a:picLocks noGrp="1" noChangeAspect="1"/>
          </p:cNvPicPr>
          <p:nvPr>
            <p:ph idx="1"/>
          </p:nvPr>
        </p:nvPicPr>
        <p:blipFill>
          <a:blip r:embed="rId2"/>
          <a:stretch>
            <a:fillRect/>
          </a:stretch>
        </p:blipFill>
        <p:spPr>
          <a:xfrm>
            <a:off x="425669" y="1789112"/>
            <a:ext cx="11571890" cy="4926997"/>
          </a:xfrm>
          <a:prstGeom prst="rect">
            <a:avLst/>
          </a:prstGeom>
        </p:spPr>
      </p:pic>
    </p:spTree>
    <p:extLst>
      <p:ext uri="{BB962C8B-B14F-4D97-AF65-F5344CB8AC3E}">
        <p14:creationId xmlns:p14="http://schemas.microsoft.com/office/powerpoint/2010/main" val="2459318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sp>
        <p:nvSpPr>
          <p:cNvPr id="3" name="Content Placeholder 2"/>
          <p:cNvSpPr>
            <a:spLocks noGrp="1"/>
          </p:cNvSpPr>
          <p:nvPr>
            <p:ph idx="1"/>
          </p:nvPr>
        </p:nvSpPr>
        <p:spPr/>
        <p:txBody>
          <a:bodyPr/>
          <a:lstStyle/>
          <a:p>
            <a:endParaRPr lang="en-US" b="1" dirty="0" smtClean="0"/>
          </a:p>
          <a:p>
            <a:endParaRPr lang="en-US" b="1" dirty="0"/>
          </a:p>
          <a:p>
            <a:endParaRPr lang="en-US" b="1" dirty="0" smtClean="0"/>
          </a:p>
          <a:p>
            <a:r>
              <a:rPr lang="en-US" b="1" dirty="0" smtClean="0"/>
              <a:t>So </a:t>
            </a:r>
            <a:r>
              <a:rPr lang="en-US" b="1" dirty="0"/>
              <a:t>what these languages do is to take data out of a database and assemble that data into the final files that will then be sent to the browser as the response. Therefore, this whole process is called Back-End Development because this is basically the invisible part of a website.</a:t>
            </a:r>
            <a:endParaRPr lang="en-US" dirty="0"/>
          </a:p>
          <a:p>
            <a:endParaRPr lang="en-US" dirty="0"/>
          </a:p>
        </p:txBody>
      </p:sp>
    </p:spTree>
    <p:extLst>
      <p:ext uri="{BB962C8B-B14F-4D97-AF65-F5344CB8AC3E}">
        <p14:creationId xmlns:p14="http://schemas.microsoft.com/office/powerpoint/2010/main" val="3465629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pic>
        <p:nvPicPr>
          <p:cNvPr id="4" name="Content Placeholder 3"/>
          <p:cNvPicPr>
            <a:picLocks noGrp="1" noChangeAspect="1"/>
          </p:cNvPicPr>
          <p:nvPr>
            <p:ph idx="1"/>
          </p:nvPr>
        </p:nvPicPr>
        <p:blipFill>
          <a:blip r:embed="rId2"/>
          <a:stretch>
            <a:fillRect/>
          </a:stretch>
        </p:blipFill>
        <p:spPr>
          <a:xfrm>
            <a:off x="236483" y="1789113"/>
            <a:ext cx="11713779" cy="4911232"/>
          </a:xfrm>
          <a:prstGeom prst="rect">
            <a:avLst/>
          </a:prstGeom>
        </p:spPr>
      </p:pic>
    </p:spTree>
    <p:extLst>
      <p:ext uri="{BB962C8B-B14F-4D97-AF65-F5344CB8AC3E}">
        <p14:creationId xmlns:p14="http://schemas.microsoft.com/office/powerpoint/2010/main" val="4166422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sp>
        <p:nvSpPr>
          <p:cNvPr id="3" name="Content Placeholder 2"/>
          <p:cNvSpPr>
            <a:spLocks noGrp="1"/>
          </p:cNvSpPr>
          <p:nvPr>
            <p:ph idx="1"/>
          </p:nvPr>
        </p:nvSpPr>
        <p:spPr/>
        <p:txBody>
          <a:bodyPr>
            <a:normAutofit fontScale="92500" lnSpcReduction="20000"/>
          </a:bodyPr>
          <a:lstStyle/>
          <a:p>
            <a:r>
              <a:rPr lang="en-US" b="1" dirty="0"/>
              <a:t>Now in this situation we say that we have a dynamic website because the website is dynamically assembled from different pieces on the server. And that happens each and every time that someone visits the website</a:t>
            </a:r>
            <a:r>
              <a:rPr lang="en-US" b="1" dirty="0" smtClean="0"/>
              <a:t>.</a:t>
            </a:r>
            <a:endParaRPr lang="en-US" dirty="0"/>
          </a:p>
          <a:p>
            <a:r>
              <a:rPr lang="en-US" b="1" dirty="0"/>
              <a:t>So returning to the example of Udemy.com, each time that you visit Udemy.com, a new version of the website is going to be generated from their database and sent to your browser</a:t>
            </a:r>
            <a:r>
              <a:rPr lang="en-US" b="1" dirty="0" smtClean="0"/>
              <a:t>.</a:t>
            </a:r>
          </a:p>
          <a:p>
            <a:endParaRPr lang="en-US" dirty="0"/>
          </a:p>
          <a:p>
            <a:r>
              <a:rPr lang="en-US" b="1" dirty="0"/>
              <a:t>Now, on the other hand, if </a:t>
            </a:r>
            <a:r>
              <a:rPr lang="en-US" b="1" dirty="0" err="1"/>
              <a:t>Udemy</a:t>
            </a:r>
            <a:r>
              <a:rPr lang="en-US" b="1" dirty="0"/>
              <a:t> were a static website, then the website files would already be sitting on the server, just waiting for someone to access them. So that the </a:t>
            </a:r>
            <a:endParaRPr lang="en-US" b="1" dirty="0" smtClean="0"/>
          </a:p>
          <a:p>
            <a:pPr marL="0" indent="0">
              <a:buNone/>
            </a:pPr>
            <a:r>
              <a:rPr lang="en-US" b="1" dirty="0" smtClean="0"/>
              <a:t>difference </a:t>
            </a:r>
            <a:r>
              <a:rPr lang="en-US" b="1" dirty="0"/>
              <a:t>between the static and dynamic website.</a:t>
            </a:r>
            <a:endParaRPr lang="en-US" dirty="0"/>
          </a:p>
          <a:p>
            <a:endParaRPr lang="en-US" dirty="0"/>
          </a:p>
        </p:txBody>
      </p:sp>
    </p:spTree>
    <p:extLst>
      <p:ext uri="{BB962C8B-B14F-4D97-AF65-F5344CB8AC3E}">
        <p14:creationId xmlns:p14="http://schemas.microsoft.com/office/powerpoint/2010/main" val="673680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sp>
        <p:nvSpPr>
          <p:cNvPr id="3" name="Content Placeholder 2"/>
          <p:cNvSpPr>
            <a:spLocks noGrp="1"/>
          </p:cNvSpPr>
          <p:nvPr>
            <p:ph idx="1"/>
          </p:nvPr>
        </p:nvSpPr>
        <p:spPr/>
        <p:txBody>
          <a:bodyPr/>
          <a:lstStyle/>
          <a:p>
            <a:r>
              <a:rPr lang="en-US" dirty="0"/>
              <a:t>In static, the files are already done, and in dynamic, they first need to be generated by an application that is running on the server.</a:t>
            </a:r>
          </a:p>
          <a:p>
            <a:endParaRPr lang="en-US" dirty="0"/>
          </a:p>
          <a:p>
            <a:r>
              <a:rPr lang="en-US" dirty="0"/>
              <a:t>But now, the rest of the process is actually the same as before. So these files are now ready to be sent to the browser as a response, which will be then converted to the final website like this one we see here on udemy.com</a:t>
            </a:r>
          </a:p>
          <a:p>
            <a:pPr marL="0" indent="0">
              <a:buNone/>
            </a:pPr>
            <a:endParaRPr lang="en-US" dirty="0"/>
          </a:p>
        </p:txBody>
      </p:sp>
    </p:spTree>
    <p:extLst>
      <p:ext uri="{BB962C8B-B14F-4D97-AF65-F5344CB8AC3E}">
        <p14:creationId xmlns:p14="http://schemas.microsoft.com/office/powerpoint/2010/main" val="183173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pic>
        <p:nvPicPr>
          <p:cNvPr id="4" name="Content Placeholder 3"/>
          <p:cNvPicPr>
            <a:picLocks noGrp="1"/>
          </p:cNvPicPr>
          <p:nvPr>
            <p:ph idx="1"/>
          </p:nvPr>
        </p:nvPicPr>
        <p:blipFill>
          <a:blip r:embed="rId2"/>
          <a:stretch>
            <a:fillRect/>
          </a:stretch>
        </p:blipFill>
        <p:spPr>
          <a:xfrm>
            <a:off x="646386" y="1789112"/>
            <a:ext cx="11382704" cy="4879701"/>
          </a:xfrm>
          <a:prstGeom prst="rect">
            <a:avLst/>
          </a:prstGeom>
        </p:spPr>
      </p:pic>
    </p:spTree>
    <p:extLst>
      <p:ext uri="{BB962C8B-B14F-4D97-AF65-F5344CB8AC3E}">
        <p14:creationId xmlns:p14="http://schemas.microsoft.com/office/powerpoint/2010/main" val="4139022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sp>
        <p:nvSpPr>
          <p:cNvPr id="3" name="Content Placeholder 2"/>
          <p:cNvSpPr>
            <a:spLocks noGrp="1"/>
          </p:cNvSpPr>
          <p:nvPr>
            <p:ph idx="1"/>
          </p:nvPr>
        </p:nvSpPr>
        <p:spPr/>
        <p:txBody>
          <a:bodyPr/>
          <a:lstStyle/>
          <a:p>
            <a:endParaRPr lang="en-US" b="1" dirty="0" smtClean="0"/>
          </a:p>
          <a:p>
            <a:endParaRPr lang="en-US" b="1" dirty="0"/>
          </a:p>
          <a:p>
            <a:r>
              <a:rPr lang="en-US" b="1" dirty="0" smtClean="0"/>
              <a:t>There </a:t>
            </a:r>
            <a:r>
              <a:rPr lang="en-US" b="1" dirty="0"/>
              <a:t>is no need for you to memorize all these names that I mentioned here, and also no need to deeply understand this process. All I want here is to give you an overview of what front-end and back-end actually are, what the browser and the server are, and also what static and dynamic websites are because I really think that this is going to be extremely helpful as you start your developer journey.</a:t>
            </a:r>
            <a:endParaRPr lang="en-US" dirty="0"/>
          </a:p>
          <a:p>
            <a:endParaRPr lang="en-US" dirty="0"/>
          </a:p>
          <a:p>
            <a:endParaRPr lang="en-US" dirty="0"/>
          </a:p>
        </p:txBody>
      </p:sp>
    </p:spTree>
    <p:extLst>
      <p:ext uri="{BB962C8B-B14F-4D97-AF65-F5344CB8AC3E}">
        <p14:creationId xmlns:p14="http://schemas.microsoft.com/office/powerpoint/2010/main" val="2687872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sp>
        <p:nvSpPr>
          <p:cNvPr id="3" name="Content Placeholder 2"/>
          <p:cNvSpPr>
            <a:spLocks noGrp="1"/>
          </p:cNvSpPr>
          <p:nvPr>
            <p:ph idx="1"/>
          </p:nvPr>
        </p:nvSpPr>
        <p:spPr/>
        <p:txBody>
          <a:bodyPr/>
          <a:lstStyle/>
          <a:p>
            <a:endParaRPr lang="en-US" b="1" dirty="0" smtClean="0"/>
          </a:p>
          <a:p>
            <a:endParaRPr lang="en-US" b="1" dirty="0"/>
          </a:p>
          <a:p>
            <a:endParaRPr lang="en-US" b="1" dirty="0" smtClean="0"/>
          </a:p>
          <a:p>
            <a:endParaRPr lang="en-US" b="1" dirty="0"/>
          </a:p>
          <a:p>
            <a:r>
              <a:rPr lang="en-US" b="1" dirty="0" smtClean="0"/>
              <a:t>But </a:t>
            </a:r>
            <a:r>
              <a:rPr lang="en-US" b="1" dirty="0"/>
              <a:t>now, just to finish, let’s take a closer look at the three languages of the front-end.</a:t>
            </a:r>
            <a:endParaRPr lang="en-US" dirty="0"/>
          </a:p>
          <a:p>
            <a:endParaRPr lang="en-US" dirty="0"/>
          </a:p>
        </p:txBody>
      </p:sp>
    </p:spTree>
    <p:extLst>
      <p:ext uri="{BB962C8B-B14F-4D97-AF65-F5344CB8AC3E}">
        <p14:creationId xmlns:p14="http://schemas.microsoft.com/office/powerpoint/2010/main" val="1848332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pic>
        <p:nvPicPr>
          <p:cNvPr id="4" name="Content Placeholder 3"/>
          <p:cNvPicPr>
            <a:picLocks noGrp="1"/>
          </p:cNvPicPr>
          <p:nvPr>
            <p:ph idx="1"/>
          </p:nvPr>
        </p:nvPicPr>
        <p:blipFill>
          <a:blip r:embed="rId2"/>
          <a:stretch>
            <a:fillRect/>
          </a:stretch>
        </p:blipFill>
        <p:spPr>
          <a:xfrm>
            <a:off x="362607" y="1789112"/>
            <a:ext cx="11682248" cy="4863935"/>
          </a:xfrm>
          <a:prstGeom prst="rect">
            <a:avLst/>
          </a:prstGeom>
        </p:spPr>
      </p:pic>
    </p:spTree>
    <p:extLst>
      <p:ext uri="{BB962C8B-B14F-4D97-AF65-F5344CB8AC3E}">
        <p14:creationId xmlns:p14="http://schemas.microsoft.com/office/powerpoint/2010/main" val="3265962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560269" cy="868363"/>
          </a:xfrm>
        </p:spPr>
        <p:txBody>
          <a:bodyPr>
            <a:normAutofit fontScale="90000"/>
          </a:bodyPr>
          <a:lstStyle/>
          <a:p>
            <a:r>
              <a:rPr lang="en-US" dirty="0"/>
              <a:t>A HIGH-LEVEL OVERVIEW OF WEB DEVELOPMENT</a:t>
            </a:r>
          </a:p>
        </p:txBody>
      </p:sp>
      <p:sp>
        <p:nvSpPr>
          <p:cNvPr id="3" name="Content Placeholder 2"/>
          <p:cNvSpPr>
            <a:spLocks noGrp="1"/>
          </p:cNvSpPr>
          <p:nvPr>
            <p:ph idx="1"/>
          </p:nvPr>
        </p:nvSpPr>
        <p:spPr>
          <a:xfrm>
            <a:off x="838200" y="1789611"/>
            <a:ext cx="11353800" cy="4387352"/>
          </a:xfrm>
        </p:spPr>
        <p:txBody>
          <a:bodyPr>
            <a:normAutofit/>
          </a:bodyPr>
          <a:lstStyle/>
          <a:p>
            <a:pPr marL="0" indent="0">
              <a:buNone/>
            </a:pPr>
            <a:endParaRPr lang="fr-FR" b="1" dirty="0"/>
          </a:p>
          <a:p>
            <a:pPr marL="514350" indent="-514350">
              <a:buAutoNum type="arabicPeriod"/>
            </a:pPr>
            <a:endParaRPr lang="en-US" dirty="0"/>
          </a:p>
        </p:txBody>
      </p:sp>
      <p:pic>
        <p:nvPicPr>
          <p:cNvPr id="5" name="Picture 4"/>
          <p:cNvPicPr>
            <a:picLocks noChangeAspect="1"/>
          </p:cNvPicPr>
          <p:nvPr/>
        </p:nvPicPr>
        <p:blipFill>
          <a:blip r:embed="rId2"/>
          <a:stretch>
            <a:fillRect/>
          </a:stretch>
        </p:blipFill>
        <p:spPr>
          <a:xfrm>
            <a:off x="6668813" y="6275886"/>
            <a:ext cx="5376043" cy="457200"/>
          </a:xfrm>
          <a:prstGeom prst="rect">
            <a:avLst/>
          </a:prstGeom>
        </p:spPr>
      </p:pic>
      <p:pic>
        <p:nvPicPr>
          <p:cNvPr id="6" name="Picture 5"/>
          <p:cNvPicPr>
            <a:picLocks noChangeAspect="1"/>
          </p:cNvPicPr>
          <p:nvPr/>
        </p:nvPicPr>
        <p:blipFill>
          <a:blip r:embed="rId3"/>
          <a:stretch>
            <a:fillRect/>
          </a:stretch>
        </p:blipFill>
        <p:spPr>
          <a:xfrm>
            <a:off x="346841" y="1347035"/>
            <a:ext cx="11698015" cy="5386051"/>
          </a:xfrm>
          <a:prstGeom prst="rect">
            <a:avLst/>
          </a:prstGeom>
        </p:spPr>
      </p:pic>
    </p:spTree>
    <p:extLst>
      <p:ext uri="{BB962C8B-B14F-4D97-AF65-F5344CB8AC3E}">
        <p14:creationId xmlns:p14="http://schemas.microsoft.com/office/powerpoint/2010/main" val="3122133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sp>
        <p:nvSpPr>
          <p:cNvPr id="3" name="Content Placeholder 2"/>
          <p:cNvSpPr>
            <a:spLocks noGrp="1"/>
          </p:cNvSpPr>
          <p:nvPr>
            <p:ph idx="1"/>
          </p:nvPr>
        </p:nvSpPr>
        <p:spPr/>
        <p:txBody>
          <a:bodyPr>
            <a:normAutofit/>
          </a:bodyPr>
          <a:lstStyle/>
          <a:p>
            <a:r>
              <a:rPr lang="en-US" b="1" dirty="0"/>
              <a:t>HTML is responsible for the content of the page. So that’s the text, the images, the buttons, and really all the content that you see on a webpage is always written inside an HTML file. </a:t>
            </a:r>
            <a:endParaRPr lang="en-US" b="1" dirty="0" smtClean="0"/>
          </a:p>
          <a:p>
            <a:pPr marL="0" indent="0">
              <a:buNone/>
            </a:pPr>
            <a:endParaRPr lang="en-US" dirty="0"/>
          </a:p>
          <a:p>
            <a:r>
              <a:rPr lang="en-US" b="1" dirty="0"/>
              <a:t>The CSS is responsible for the presentation of that content. Basically for styling and for laying out the elements on the webpage. And finally, JavaScript is the actual programming language of the front-end</a:t>
            </a:r>
            <a:r>
              <a:rPr lang="en-US" b="1" dirty="0" smtClean="0"/>
              <a:t>.</a:t>
            </a:r>
          </a:p>
          <a:p>
            <a:r>
              <a:rPr lang="en-US" b="1" dirty="0" smtClean="0"/>
              <a:t> </a:t>
            </a:r>
            <a:endParaRPr lang="en-US" dirty="0"/>
          </a:p>
        </p:txBody>
      </p:sp>
    </p:spTree>
    <p:extLst>
      <p:ext uri="{BB962C8B-B14F-4D97-AF65-F5344CB8AC3E}">
        <p14:creationId xmlns:p14="http://schemas.microsoft.com/office/powerpoint/2010/main" val="2583405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sp>
        <p:nvSpPr>
          <p:cNvPr id="3" name="Content Placeholder 2"/>
          <p:cNvSpPr>
            <a:spLocks noGrp="1"/>
          </p:cNvSpPr>
          <p:nvPr>
            <p:ph idx="1"/>
          </p:nvPr>
        </p:nvSpPr>
        <p:spPr/>
        <p:txBody>
          <a:bodyPr/>
          <a:lstStyle/>
          <a:p>
            <a:endParaRPr lang="en-US" b="1" dirty="0" smtClean="0"/>
          </a:p>
          <a:p>
            <a:endParaRPr lang="en-US" b="1" dirty="0"/>
          </a:p>
          <a:p>
            <a:endParaRPr lang="en-US" b="1" dirty="0" smtClean="0"/>
          </a:p>
          <a:p>
            <a:r>
              <a:rPr lang="en-US" b="1" dirty="0" smtClean="0"/>
              <a:t>So</a:t>
            </a:r>
            <a:r>
              <a:rPr lang="en-US" b="1" dirty="0"/>
              <a:t>, it allows us to add dynamic and interactive effects to webpages. We can also use it to manipulate the content or the CSS to load data </a:t>
            </a:r>
            <a:r>
              <a:rPr lang="en-US" b="1" dirty="0" smtClean="0"/>
              <a:t>from web </a:t>
            </a:r>
            <a:r>
              <a:rPr lang="en-US" b="1" dirty="0"/>
              <a:t>servers and even to </a:t>
            </a:r>
            <a:r>
              <a:rPr lang="en-US" b="1" dirty="0" smtClean="0"/>
              <a:t>build entire </a:t>
            </a:r>
            <a:r>
              <a:rPr lang="en-US" b="1" dirty="0"/>
              <a:t>front-end </a:t>
            </a:r>
            <a:r>
              <a:rPr lang="en-US" b="1" dirty="0" smtClean="0"/>
              <a:t>applications </a:t>
            </a:r>
            <a:r>
              <a:rPr lang="en-US" b="1" dirty="0"/>
              <a:t>which we then call web applications.</a:t>
            </a:r>
            <a:endParaRPr lang="en-US" dirty="0"/>
          </a:p>
          <a:p>
            <a:endParaRPr lang="en-US" dirty="0"/>
          </a:p>
        </p:txBody>
      </p:sp>
    </p:spTree>
    <p:extLst>
      <p:ext uri="{BB962C8B-B14F-4D97-AF65-F5344CB8AC3E}">
        <p14:creationId xmlns:p14="http://schemas.microsoft.com/office/powerpoint/2010/main" val="3909848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sp>
        <p:nvSpPr>
          <p:cNvPr id="3" name="Content Placeholder 2"/>
          <p:cNvSpPr>
            <a:spLocks noGrp="1"/>
          </p:cNvSpPr>
          <p:nvPr>
            <p:ph idx="1"/>
          </p:nvPr>
        </p:nvSpPr>
        <p:spPr/>
        <p:txBody>
          <a:bodyPr>
            <a:normAutofit fontScale="92500" lnSpcReduction="10000"/>
          </a:bodyPr>
          <a:lstStyle/>
          <a:p>
            <a:r>
              <a:rPr lang="en-US" dirty="0" smtClean="0"/>
              <a:t>Now we can also use the analogy of nouns, adjectives and verbs to make the separation of rules here a little bit easier to understand. </a:t>
            </a:r>
          </a:p>
          <a:p>
            <a:r>
              <a:rPr lang="en-US" dirty="0" smtClean="0"/>
              <a:t>So, in this analogy, HTML represents the nouns. For example, saying that the p element is a paragraph. So paragraph is a noun here. The CSS then is the adjective because it basically describes the noun. For example, like this piece of CSS saying that the paragraph text is red. And so, red is the adjective describing the noun.</a:t>
            </a:r>
          </a:p>
          <a:p>
            <a:r>
              <a:rPr lang="en-US" dirty="0" smtClean="0"/>
              <a:t>Finally, JavaScript is the verb, like saying hide the</a:t>
            </a:r>
          </a:p>
          <a:p>
            <a:pPr marL="0" indent="0">
              <a:buNone/>
            </a:pPr>
            <a:r>
              <a:rPr lang="en-US" dirty="0" smtClean="0"/>
              <a:t>Paragraph. So , we are actually doing something here. </a:t>
            </a:r>
          </a:p>
          <a:p>
            <a:pPr marL="0" indent="0">
              <a:buNone/>
            </a:pPr>
            <a:r>
              <a:rPr lang="en-US" dirty="0" smtClean="0"/>
              <a:t>And</a:t>
            </a:r>
            <a:r>
              <a:rPr lang="en-US" dirty="0"/>
              <a:t> </a:t>
            </a:r>
            <a:r>
              <a:rPr lang="en-US" dirty="0" smtClean="0"/>
              <a:t>so we have a verb. Does that make a sense? So, with this,</a:t>
            </a:r>
          </a:p>
          <a:p>
            <a:pPr marL="0" indent="0">
              <a:buNone/>
            </a:pPr>
            <a:r>
              <a:rPr lang="en-US" dirty="0" smtClean="0"/>
              <a:t>We finish our introduction to web development. </a:t>
            </a:r>
          </a:p>
        </p:txBody>
      </p:sp>
    </p:spTree>
    <p:extLst>
      <p:ext uri="{BB962C8B-B14F-4D97-AF65-F5344CB8AC3E}">
        <p14:creationId xmlns:p14="http://schemas.microsoft.com/office/powerpoint/2010/main" val="412576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OUR CODE EDITOR</a:t>
            </a:r>
            <a:endParaRPr lang="en-US" dirty="0"/>
          </a:p>
        </p:txBody>
      </p:sp>
      <p:sp>
        <p:nvSpPr>
          <p:cNvPr id="3" name="Content Placeholder 2"/>
          <p:cNvSpPr>
            <a:spLocks noGrp="1"/>
          </p:cNvSpPr>
          <p:nvPr>
            <p:ph idx="1"/>
          </p:nvPr>
        </p:nvSpPr>
        <p:spPr/>
        <p:txBody>
          <a:bodyPr>
            <a:normAutofit lnSpcReduction="10000"/>
          </a:bodyPr>
          <a:lstStyle/>
          <a:p>
            <a:r>
              <a:rPr lang="en-US" dirty="0" smtClean="0"/>
              <a:t>Now before we can start writing a single line of code, we first need to install a special tool called a code editor.</a:t>
            </a:r>
          </a:p>
          <a:p>
            <a:endParaRPr lang="en-US" dirty="0"/>
          </a:p>
          <a:p>
            <a:r>
              <a:rPr lang="en-US" dirty="0" smtClean="0"/>
              <a:t>This is in my opinion and the opinion of many other developers, the very best code editor for the web development in the world.</a:t>
            </a:r>
          </a:p>
          <a:p>
            <a:endParaRPr lang="en-US" dirty="0"/>
          </a:p>
          <a:p>
            <a:r>
              <a:rPr lang="en-US" dirty="0" smtClean="0"/>
              <a:t>So, to download it , just go to code.visualstudio.com and </a:t>
            </a:r>
          </a:p>
          <a:p>
            <a:pPr marL="0" indent="0">
              <a:buNone/>
            </a:pPr>
            <a:r>
              <a:rPr lang="en-US" dirty="0"/>
              <a:t>d</a:t>
            </a:r>
            <a:r>
              <a:rPr lang="en-US" dirty="0" smtClean="0"/>
              <a:t>ownload it.</a:t>
            </a:r>
          </a:p>
          <a:p>
            <a:pPr marL="0" indent="0">
              <a:buNone/>
            </a:pPr>
            <a:r>
              <a:rPr lang="en-US" dirty="0" smtClean="0"/>
              <a:t> </a:t>
            </a:r>
          </a:p>
        </p:txBody>
      </p:sp>
    </p:spTree>
    <p:extLst>
      <p:ext uri="{BB962C8B-B14F-4D97-AF65-F5344CB8AC3E}">
        <p14:creationId xmlns:p14="http://schemas.microsoft.com/office/powerpoint/2010/main" val="2058094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VERY FIRST WEBPAGE!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 Let’s now write our very first line of code and build our very first and very small webpage.</a:t>
            </a:r>
          </a:p>
          <a:p>
            <a:pPr marL="0" indent="0">
              <a:buNone/>
            </a:pPr>
            <a:endParaRPr lang="en-US" dirty="0"/>
          </a:p>
          <a:p>
            <a:pPr marL="0" indent="0">
              <a:buNone/>
            </a:pPr>
            <a:r>
              <a:rPr lang="en-US" dirty="0" smtClean="0"/>
              <a:t>Let’s create our project folder/root directory called 01-Test with index.html file inside our code editor. We call it index because that is the default name of the first page of any website. So, all web projects always need to have an index.html</a:t>
            </a:r>
          </a:p>
          <a:p>
            <a:pPr marL="0" indent="0">
              <a:buNone/>
            </a:pPr>
            <a:endParaRPr lang="en-US" dirty="0"/>
          </a:p>
          <a:p>
            <a:pPr marL="0" indent="0">
              <a:buNone/>
            </a:pPr>
            <a:r>
              <a:rPr lang="en-US" dirty="0" smtClean="0"/>
              <a:t>We need an HTML structure to continue. Use ! Mark to </a:t>
            </a:r>
          </a:p>
          <a:p>
            <a:pPr marL="0" indent="0">
              <a:buNone/>
            </a:pPr>
            <a:r>
              <a:rPr lang="en-US" dirty="0" smtClean="0"/>
              <a:t>Get it. This one has the head and the body.</a:t>
            </a:r>
          </a:p>
          <a:p>
            <a:pPr marL="0" indent="0">
              <a:buNone/>
            </a:pPr>
            <a:r>
              <a:rPr lang="en-US" dirty="0" smtClean="0"/>
              <a:t>Change the title element to My first web page</a:t>
            </a:r>
          </a:p>
          <a:p>
            <a:pPr marL="0" indent="0">
              <a:buNone/>
            </a:pPr>
            <a:endParaRPr lang="en-US" dirty="0" smtClean="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3740959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VERY FIRST WEBPAGE!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 Give to your h1 element the text Hello, world!</a:t>
            </a:r>
          </a:p>
          <a:p>
            <a:pPr marL="0" indent="0">
              <a:buNone/>
            </a:pPr>
            <a:r>
              <a:rPr lang="en-US" dirty="0" smtClean="0"/>
              <a:t>And your p element the text My name is Serge, and this is my first webpage: D</a:t>
            </a:r>
          </a:p>
          <a:p>
            <a:pPr marL="0" indent="0">
              <a:buNone/>
            </a:pPr>
            <a:endParaRPr lang="en-US" dirty="0" smtClean="0"/>
          </a:p>
          <a:p>
            <a:pPr marL="0" indent="0">
              <a:buNone/>
            </a:pPr>
            <a:r>
              <a:rPr lang="en-US" dirty="0" smtClean="0"/>
              <a:t>Congratulations and well done on your very first webpage.</a:t>
            </a:r>
          </a:p>
          <a:p>
            <a:pPr marL="0" indent="0">
              <a:buNone/>
            </a:pPr>
            <a:r>
              <a:rPr lang="en-US" dirty="0" smtClean="0"/>
              <a:t>Put your </a:t>
            </a:r>
            <a:r>
              <a:rPr lang="en-US" dirty="0" err="1" smtClean="0"/>
              <a:t>vscode</a:t>
            </a:r>
            <a:r>
              <a:rPr lang="en-US" dirty="0" smtClean="0"/>
              <a:t> on left and your website on right to always see the changes</a:t>
            </a:r>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3005832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VERY FIRST WEBPAGE!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 </a:t>
            </a:r>
          </a:p>
          <a:p>
            <a:pPr marL="0" indent="0">
              <a:buNone/>
            </a:pPr>
            <a:endParaRPr lang="en-US" dirty="0" smtClean="0"/>
          </a:p>
        </p:txBody>
      </p:sp>
      <p:pic>
        <p:nvPicPr>
          <p:cNvPr id="5" name="Picture 4"/>
          <p:cNvPicPr>
            <a:picLocks noChangeAspect="1"/>
          </p:cNvPicPr>
          <p:nvPr/>
        </p:nvPicPr>
        <p:blipFill>
          <a:blip r:embed="rId2"/>
          <a:stretch>
            <a:fillRect/>
          </a:stretch>
        </p:blipFill>
        <p:spPr>
          <a:xfrm>
            <a:off x="236483" y="1476374"/>
            <a:ext cx="11761076" cy="5176673"/>
          </a:xfrm>
          <a:prstGeom prst="rect">
            <a:avLst/>
          </a:prstGeom>
        </p:spPr>
      </p:pic>
    </p:spTree>
    <p:extLst>
      <p:ext uri="{BB962C8B-B14F-4D97-AF65-F5344CB8AC3E}">
        <p14:creationId xmlns:p14="http://schemas.microsoft.com/office/powerpoint/2010/main" val="2350346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VERY FIRST WEBPAGE!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 </a:t>
            </a:r>
          </a:p>
          <a:p>
            <a:pPr marL="0" indent="0">
              <a:buNone/>
            </a:pPr>
            <a:r>
              <a:rPr lang="en-US" dirty="0" smtClean="0"/>
              <a:t>I’m using Google Chrome to test all the codes that we are going to write throughout this course. So I really advise you to always use Google Chrome to text the code that you’re writing. </a:t>
            </a:r>
          </a:p>
          <a:p>
            <a:pPr marL="0" indent="0">
              <a:buNone/>
            </a:pPr>
            <a:endParaRPr lang="en-US" dirty="0"/>
          </a:p>
          <a:p>
            <a:pPr marL="0" indent="0">
              <a:buNone/>
            </a:pPr>
            <a:r>
              <a:rPr lang="en-US" dirty="0" smtClean="0"/>
              <a:t>Summary</a:t>
            </a:r>
          </a:p>
          <a:p>
            <a:pPr marL="0" indent="0">
              <a:buNone/>
            </a:pPr>
            <a:r>
              <a:rPr lang="en-US" dirty="0" smtClean="0"/>
              <a:t>Create a project folder and name it</a:t>
            </a:r>
          </a:p>
          <a:p>
            <a:pPr marL="0" indent="0">
              <a:buNone/>
            </a:pPr>
            <a:r>
              <a:rPr lang="en-US" dirty="0" smtClean="0"/>
              <a:t>Open up that project folder in Vs code</a:t>
            </a:r>
          </a:p>
          <a:p>
            <a:pPr marL="0" indent="0">
              <a:buNone/>
            </a:pPr>
            <a:r>
              <a:rPr lang="en-US" dirty="0" smtClean="0"/>
              <a:t>Inside that folder create an index.html file</a:t>
            </a:r>
          </a:p>
          <a:p>
            <a:pPr marL="0" indent="0">
              <a:buNone/>
            </a:pPr>
            <a:r>
              <a:rPr lang="en-US" dirty="0" smtClean="0"/>
              <a:t>Add some codes to that file</a:t>
            </a:r>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860068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VERY FIRST WEBPAGE!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 </a:t>
            </a:r>
          </a:p>
          <a:p>
            <a:pPr marL="0" indent="0">
              <a:buNone/>
            </a:pPr>
            <a:r>
              <a:rPr lang="en-US" dirty="0"/>
              <a:t>Finally , open up the HTML document in a real browser </a:t>
            </a:r>
          </a:p>
          <a:p>
            <a:pPr marL="0" indent="0">
              <a:buNone/>
            </a:pPr>
            <a:r>
              <a:rPr lang="en-US" dirty="0"/>
              <a:t>such as Google Chrome, where we then see this result.</a:t>
            </a:r>
          </a:p>
          <a:p>
            <a:pPr marL="0" indent="0">
              <a:buNone/>
            </a:pPr>
            <a:r>
              <a:rPr lang="en-US" dirty="0"/>
              <a:t>Basically the translation of our code to a visual result.</a:t>
            </a:r>
          </a:p>
          <a:p>
            <a:pPr marL="0" indent="0">
              <a:buNone/>
            </a:pPr>
            <a:endParaRPr lang="en-US" dirty="0" smtClean="0"/>
          </a:p>
        </p:txBody>
      </p:sp>
    </p:spTree>
    <p:extLst>
      <p:ext uri="{BB962C8B-B14F-4D97-AF65-F5344CB8AC3E}">
        <p14:creationId xmlns:p14="http://schemas.microsoft.com/office/powerpoint/2010/main" val="1464025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 </a:t>
            </a:r>
          </a:p>
          <a:p>
            <a:pPr marL="0" indent="0">
              <a:buNone/>
            </a:pPr>
            <a:r>
              <a:rPr lang="en-US" dirty="0" smtClean="0"/>
              <a:t>HTML </a:t>
            </a:r>
            <a:r>
              <a:rPr lang="en-US" dirty="0"/>
              <a:t>stands for Hypertext Mark up language.</a:t>
            </a:r>
          </a:p>
          <a:p>
            <a:pPr marL="0" indent="0">
              <a:buNone/>
            </a:pPr>
            <a:endParaRPr lang="en-US" dirty="0"/>
          </a:p>
          <a:p>
            <a:pPr marL="0" indent="0">
              <a:buNone/>
            </a:pPr>
            <a:r>
              <a:rPr lang="en-US" dirty="0"/>
              <a:t>HTML is a mark up language that web developers use to structure and describe the content of a webpage(not a programming language)</a:t>
            </a:r>
          </a:p>
          <a:p>
            <a:pPr marL="0" indent="0">
              <a:buNone/>
            </a:pPr>
            <a:endParaRPr lang="en-US" dirty="0"/>
          </a:p>
          <a:p>
            <a:pPr marL="0" indent="0">
              <a:buNone/>
            </a:pPr>
            <a:r>
              <a:rPr lang="en-US" dirty="0"/>
              <a:t>HTML consists of </a:t>
            </a:r>
            <a:r>
              <a:rPr lang="en-US" dirty="0" smtClean="0"/>
              <a:t>elements that describe different types </a:t>
            </a:r>
          </a:p>
          <a:p>
            <a:pPr marL="0" indent="0">
              <a:buNone/>
            </a:pPr>
            <a:r>
              <a:rPr lang="en-US" dirty="0"/>
              <a:t>o</a:t>
            </a:r>
            <a:r>
              <a:rPr lang="en-US" dirty="0" smtClean="0"/>
              <a:t>f content: paragraphs, links, headings, images, video </a:t>
            </a:r>
          </a:p>
          <a:p>
            <a:pPr marL="0" indent="0">
              <a:buNone/>
            </a:pPr>
            <a:r>
              <a:rPr lang="en-US" dirty="0" smtClean="0"/>
              <a:t>etc.</a:t>
            </a:r>
          </a:p>
          <a:p>
            <a:pPr marL="0" indent="0">
              <a:buNone/>
            </a:pPr>
            <a:r>
              <a:rPr lang="en-US" dirty="0"/>
              <a:t>Web browsers understand HTML and render HTML code </a:t>
            </a:r>
            <a:r>
              <a:rPr lang="en-US" dirty="0" smtClean="0"/>
              <a:t>as</a:t>
            </a:r>
          </a:p>
          <a:p>
            <a:pPr marL="0" indent="0">
              <a:buNone/>
            </a:pPr>
            <a:r>
              <a:rPr lang="en-US" dirty="0" smtClean="0"/>
              <a:t> </a:t>
            </a:r>
            <a:r>
              <a:rPr lang="en-US" dirty="0"/>
              <a:t>websites</a:t>
            </a:r>
          </a:p>
          <a:p>
            <a:pPr marL="0" indent="0">
              <a:buNone/>
            </a:pPr>
            <a:endParaRPr lang="en-US" dirty="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1907014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HIGH-LEVEL OVERVIEW OF WEB DEVELOPMENT</a:t>
            </a:r>
            <a:br>
              <a:rPr lang="en-US" dirty="0"/>
            </a:br>
            <a:endParaRPr lang="en-US" dirty="0"/>
          </a:p>
        </p:txBody>
      </p:sp>
      <p:sp>
        <p:nvSpPr>
          <p:cNvPr id="3" name="Content Placeholder 2"/>
          <p:cNvSpPr>
            <a:spLocks noGrp="1"/>
          </p:cNvSpPr>
          <p:nvPr>
            <p:ph idx="1"/>
          </p:nvPr>
        </p:nvSpPr>
        <p:spPr>
          <a:xfrm>
            <a:off x="838200" y="1789611"/>
            <a:ext cx="11353800" cy="4387352"/>
          </a:xfrm>
        </p:spPr>
        <p:txBody>
          <a:bodyPr>
            <a:normAutofit/>
          </a:bodyPr>
          <a:lstStyle/>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a:p>
          <a:p>
            <a:pPr marL="0" indent="0">
              <a:buNone/>
            </a:pPr>
            <a:r>
              <a:rPr lang="en-US" b="1" dirty="0" smtClean="0"/>
              <a:t>So </a:t>
            </a:r>
            <a:r>
              <a:rPr lang="en-US" b="1" dirty="0"/>
              <a:t>again, when we browse to a certain website, our web browser will send a request to the server where the website is stored. So where it is hosted. </a:t>
            </a:r>
            <a:endParaRPr lang="en-US" b="1"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95973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 </a:t>
            </a:r>
          </a:p>
          <a:p>
            <a:pPr marL="0" indent="0">
              <a:buNone/>
            </a:pPr>
            <a:r>
              <a:rPr lang="en-US" dirty="0" smtClean="0"/>
              <a:t>ANATOMY OF AN HTML ELEMENT</a:t>
            </a:r>
          </a:p>
          <a:p>
            <a:pPr marL="0" indent="0">
              <a:buNone/>
            </a:pPr>
            <a:r>
              <a:rPr lang="en-US" dirty="0" smtClean="0"/>
              <a:t>An html element is usually made up of three parts. First , the opening tag which is the name of the element. In this case it is p wrapped in greater and less than symbols. &lt;p&gt;</a:t>
            </a:r>
          </a:p>
          <a:p>
            <a:pPr marL="0" indent="0">
              <a:buNone/>
            </a:pPr>
            <a:endParaRPr lang="en-US" dirty="0"/>
          </a:p>
          <a:p>
            <a:pPr marL="0" indent="0">
              <a:buNone/>
            </a:pPr>
            <a:r>
              <a:rPr lang="en-US" dirty="0" smtClean="0"/>
              <a:t>Then after that, we have the content of the element.</a:t>
            </a:r>
          </a:p>
          <a:p>
            <a:pPr marL="0" indent="0">
              <a:buNone/>
            </a:pPr>
            <a:endParaRPr lang="en-US" dirty="0"/>
          </a:p>
          <a:p>
            <a:pPr marL="0" indent="0">
              <a:buNone/>
            </a:pPr>
            <a:r>
              <a:rPr lang="en-US" dirty="0" smtClean="0"/>
              <a:t>And finally we have the closing tag but with a slash.</a:t>
            </a:r>
          </a:p>
          <a:p>
            <a:pPr marL="0" indent="0">
              <a:buNone/>
            </a:pPr>
            <a:r>
              <a:rPr lang="en-US" dirty="0" smtClean="0"/>
              <a:t>HTML has also what we call self closing tags. It means the tags</a:t>
            </a:r>
          </a:p>
          <a:p>
            <a:pPr marL="0" indent="0">
              <a:buNone/>
            </a:pPr>
            <a:r>
              <a:rPr lang="en-US" dirty="0" smtClean="0"/>
              <a:t>That don’t have closing tags. For instance, &lt;</a:t>
            </a:r>
            <a:r>
              <a:rPr lang="en-US" dirty="0" err="1" smtClean="0"/>
              <a:t>img</a:t>
            </a:r>
            <a:r>
              <a:rPr lang="en-US" dirty="0" smtClean="0"/>
              <a:t>&gt;</a:t>
            </a:r>
          </a:p>
          <a:p>
            <a:pPr marL="0" indent="0">
              <a:buNone/>
            </a:pPr>
            <a:endParaRPr lang="en-US" dirty="0" smtClean="0"/>
          </a:p>
        </p:txBody>
      </p:sp>
    </p:spTree>
    <p:extLst>
      <p:ext uri="{BB962C8B-B14F-4D97-AF65-F5344CB8AC3E}">
        <p14:creationId xmlns:p14="http://schemas.microsoft.com/office/powerpoint/2010/main" val="1397217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 </a:t>
            </a:r>
          </a:p>
          <a:p>
            <a:pPr marL="0" indent="0">
              <a:buNone/>
            </a:pPr>
            <a:endParaRPr lang="en-US" dirty="0" smtClean="0"/>
          </a:p>
        </p:txBody>
      </p:sp>
      <p:pic>
        <p:nvPicPr>
          <p:cNvPr id="4" name="Picture 3"/>
          <p:cNvPicPr>
            <a:picLocks noChangeAspect="1"/>
          </p:cNvPicPr>
          <p:nvPr/>
        </p:nvPicPr>
        <p:blipFill>
          <a:blip r:embed="rId2"/>
          <a:stretch>
            <a:fillRect/>
          </a:stretch>
        </p:blipFill>
        <p:spPr>
          <a:xfrm>
            <a:off x="141890" y="1434662"/>
            <a:ext cx="11855669" cy="5423337"/>
          </a:xfrm>
          <a:prstGeom prst="rect">
            <a:avLst/>
          </a:prstGeom>
        </p:spPr>
      </p:pic>
    </p:spTree>
    <p:extLst>
      <p:ext uri="{BB962C8B-B14F-4D97-AF65-F5344CB8AC3E}">
        <p14:creationId xmlns:p14="http://schemas.microsoft.com/office/powerpoint/2010/main" val="3891033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 </a:t>
            </a:r>
          </a:p>
          <a:p>
            <a:pPr marL="0" indent="0">
              <a:buNone/>
            </a:pPr>
            <a:r>
              <a:rPr lang="en-US" dirty="0" smtClean="0"/>
              <a:t>HTML DOCUMENT STRUCTURE</a:t>
            </a:r>
          </a:p>
          <a:p>
            <a:pPr marL="0" indent="0">
              <a:buNone/>
            </a:pPr>
            <a:r>
              <a:rPr lang="en-US" dirty="0" smtClean="0"/>
              <a:t>Let’s start our html project.</a:t>
            </a:r>
          </a:p>
          <a:p>
            <a:pPr marL="0" indent="0">
              <a:buNone/>
            </a:pPr>
            <a:endParaRPr lang="en-US" dirty="0" smtClean="0"/>
          </a:p>
          <a:p>
            <a:pPr marL="0" indent="0">
              <a:buNone/>
            </a:pPr>
            <a:r>
              <a:rPr lang="en-US" dirty="0" smtClean="0"/>
              <a:t>Open your starter folder which is 02-HTML-Fundamentals in your vs code from your desktop.</a:t>
            </a:r>
          </a:p>
          <a:p>
            <a:pPr marL="0" indent="0">
              <a:buNone/>
            </a:pPr>
            <a:endParaRPr lang="en-US" dirty="0" smtClean="0"/>
          </a:p>
          <a:p>
            <a:pPr marL="0" indent="0">
              <a:buNone/>
            </a:pPr>
            <a:r>
              <a:rPr lang="en-US" dirty="0" smtClean="0"/>
              <a:t>Create your index.html with the html structure.</a:t>
            </a:r>
          </a:p>
          <a:p>
            <a:pPr marL="0" indent="0">
              <a:buNone/>
            </a:pPr>
            <a:r>
              <a:rPr lang="en-US" dirty="0" smtClean="0"/>
              <a:t>Put your vs code on left side and your browser on right </a:t>
            </a:r>
          </a:p>
          <a:p>
            <a:pPr marL="0" indent="0">
              <a:buNone/>
            </a:pPr>
            <a:r>
              <a:rPr lang="en-US" dirty="0" smtClean="0"/>
              <a:t>Side.</a:t>
            </a:r>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625752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 </a:t>
            </a:r>
          </a:p>
          <a:p>
            <a:pPr marL="0" indent="0">
              <a:buNone/>
            </a:pPr>
            <a:endParaRPr lang="en-US" dirty="0" smtClean="0"/>
          </a:p>
          <a:p>
            <a:pPr marL="0" indent="0">
              <a:buNone/>
            </a:pPr>
            <a:endParaRPr lang="en-US" dirty="0" smtClean="0"/>
          </a:p>
        </p:txBody>
      </p:sp>
      <p:pic>
        <p:nvPicPr>
          <p:cNvPr id="4" name="Picture 3"/>
          <p:cNvPicPr>
            <a:picLocks noChangeAspect="1"/>
          </p:cNvPicPr>
          <p:nvPr/>
        </p:nvPicPr>
        <p:blipFill>
          <a:blip r:embed="rId2"/>
          <a:stretch>
            <a:fillRect/>
          </a:stretch>
        </p:blipFill>
        <p:spPr>
          <a:xfrm>
            <a:off x="189186" y="157656"/>
            <a:ext cx="11824138" cy="6700344"/>
          </a:xfrm>
          <a:prstGeom prst="rect">
            <a:avLst/>
          </a:prstGeom>
        </p:spPr>
      </p:pic>
    </p:spTree>
    <p:extLst>
      <p:ext uri="{BB962C8B-B14F-4D97-AF65-F5344CB8AC3E}">
        <p14:creationId xmlns:p14="http://schemas.microsoft.com/office/powerpoint/2010/main" val="990343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p:txBody>
          <a:bodyPr>
            <a:normAutofit/>
          </a:bodyPr>
          <a:lstStyle/>
          <a:p>
            <a:pPr marL="0" indent="0">
              <a:buNone/>
            </a:pPr>
            <a:r>
              <a:rPr lang="en-US" dirty="0"/>
              <a:t>HTML DOCUMENT </a:t>
            </a:r>
            <a:r>
              <a:rPr lang="en-US" dirty="0" smtClean="0"/>
              <a:t>STRUCTURE </a:t>
            </a:r>
          </a:p>
          <a:p>
            <a:pPr marL="0" indent="0">
              <a:buNone/>
            </a:pPr>
            <a:r>
              <a:rPr lang="en-US" dirty="0" smtClean="0"/>
              <a:t> </a:t>
            </a:r>
          </a:p>
          <a:p>
            <a:pPr marL="0" indent="0">
              <a:buNone/>
            </a:pPr>
            <a:r>
              <a:rPr lang="en-US" dirty="0" smtClean="0"/>
              <a:t>Inside of our root directory we have some pictures and a content file.</a:t>
            </a:r>
          </a:p>
          <a:p>
            <a:pPr marL="0" indent="0">
              <a:buNone/>
            </a:pPr>
            <a:r>
              <a:rPr lang="en-US" dirty="0" smtClean="0"/>
              <a:t>So let’s create an html structure and give to the title the following text:</a:t>
            </a:r>
          </a:p>
          <a:p>
            <a:pPr marL="0" indent="0">
              <a:buNone/>
            </a:pPr>
            <a:r>
              <a:rPr lang="en-US" dirty="0"/>
              <a:t>The Basic Language of the Web: </a:t>
            </a:r>
            <a:r>
              <a:rPr lang="en-US" dirty="0" smtClean="0"/>
              <a:t>HTML</a:t>
            </a:r>
          </a:p>
          <a:p>
            <a:pPr marL="0" indent="0">
              <a:buNone/>
            </a:pPr>
            <a:r>
              <a:rPr lang="en-US" dirty="0" smtClean="0"/>
              <a:t>And an h1 element :</a:t>
            </a:r>
          </a:p>
          <a:p>
            <a:pPr marL="0" indent="0">
              <a:buNone/>
            </a:pPr>
            <a:r>
              <a:rPr lang="en-US" dirty="0"/>
              <a:t>The Basic Language of the Web: HTML</a:t>
            </a:r>
          </a:p>
          <a:p>
            <a:pPr marL="0" indent="0">
              <a:buNone/>
            </a:pPr>
            <a:endParaRPr lang="en-US" dirty="0" smtClean="0"/>
          </a:p>
        </p:txBody>
      </p:sp>
    </p:spTree>
    <p:extLst>
      <p:ext uri="{BB962C8B-B14F-4D97-AF65-F5344CB8AC3E}">
        <p14:creationId xmlns:p14="http://schemas.microsoft.com/office/powerpoint/2010/main" val="3292959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 </a:t>
            </a:r>
          </a:p>
          <a:p>
            <a:pPr marL="0" indent="0">
              <a:buNone/>
            </a:pPr>
            <a:r>
              <a:rPr lang="en-US" dirty="0" smtClean="0"/>
              <a:t>TEXT ELEMENTS</a:t>
            </a:r>
          </a:p>
          <a:p>
            <a:pPr marL="0" indent="0">
              <a:buNone/>
            </a:pPr>
            <a:r>
              <a:rPr lang="en-US" dirty="0" smtClean="0"/>
              <a:t>In this lecture we will continue learning how to mark up texts.</a:t>
            </a:r>
          </a:p>
          <a:p>
            <a:pPr marL="0" indent="0">
              <a:buNone/>
            </a:pPr>
            <a:r>
              <a:rPr lang="en-US" dirty="0" smtClean="0"/>
              <a:t>So we will keep using some headings, some paragraphs, and we will also learn how to make texts bold and italic.</a:t>
            </a:r>
          </a:p>
          <a:p>
            <a:pPr marL="0" indent="0">
              <a:buNone/>
            </a:pPr>
            <a:r>
              <a:rPr lang="en-US" dirty="0" smtClean="0"/>
              <a:t>We have 6 headings in html.</a:t>
            </a:r>
          </a:p>
          <a:p>
            <a:pPr marL="0" indent="0">
              <a:buNone/>
            </a:pPr>
            <a:r>
              <a:rPr lang="en-US" dirty="0" smtClean="0"/>
              <a:t>Use h1 to h6 element and make  headings with the </a:t>
            </a:r>
          </a:p>
          <a:p>
            <a:pPr marL="0" indent="0">
              <a:buNone/>
            </a:pPr>
            <a:r>
              <a:rPr lang="en-US" dirty="0" smtClean="0"/>
              <a:t>Following text:</a:t>
            </a:r>
          </a:p>
          <a:p>
            <a:pPr marL="0" indent="0">
              <a:buNone/>
            </a:pPr>
            <a:r>
              <a:rPr lang="en-US" dirty="0"/>
              <a:t>The Basic Language of the Web: HTML</a:t>
            </a:r>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2876164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 TEXT ELEMENTS</a:t>
            </a:r>
          </a:p>
          <a:p>
            <a:pPr marL="0" indent="0">
              <a:buNone/>
            </a:pPr>
            <a:endParaRPr lang="en-US" dirty="0" smtClean="0"/>
          </a:p>
          <a:p>
            <a:pPr marL="0" indent="0">
              <a:buNone/>
            </a:pPr>
            <a:endParaRPr lang="en-US" dirty="0" smtClean="0"/>
          </a:p>
        </p:txBody>
      </p:sp>
      <p:pic>
        <p:nvPicPr>
          <p:cNvPr id="4" name="Picture 3"/>
          <p:cNvPicPr>
            <a:picLocks noChangeAspect="1"/>
          </p:cNvPicPr>
          <p:nvPr/>
        </p:nvPicPr>
        <p:blipFill>
          <a:blip r:embed="rId2"/>
          <a:stretch>
            <a:fillRect/>
          </a:stretch>
        </p:blipFill>
        <p:spPr>
          <a:xfrm>
            <a:off x="838200" y="2275114"/>
            <a:ext cx="11205754" cy="4439195"/>
          </a:xfrm>
          <a:prstGeom prst="rect">
            <a:avLst/>
          </a:prstGeom>
        </p:spPr>
      </p:pic>
    </p:spTree>
    <p:extLst>
      <p:ext uri="{BB962C8B-B14F-4D97-AF65-F5344CB8AC3E}">
        <p14:creationId xmlns:p14="http://schemas.microsoft.com/office/powerpoint/2010/main" val="2204001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 TEXT ELEMENTS</a:t>
            </a:r>
          </a:p>
          <a:p>
            <a:pPr marL="0" indent="0">
              <a:buNone/>
            </a:pPr>
            <a:r>
              <a:rPr lang="en-US" dirty="0" smtClean="0"/>
              <a:t>If we analyze our Code magazine we can find some headings</a:t>
            </a:r>
          </a:p>
          <a:p>
            <a:pPr marL="0" indent="0">
              <a:buNone/>
            </a:pPr>
            <a:r>
              <a:rPr lang="en-US" dirty="0" smtClean="0"/>
              <a:t>h1 (The code magazine)</a:t>
            </a:r>
          </a:p>
          <a:p>
            <a:pPr marL="0" indent="0">
              <a:buNone/>
            </a:pPr>
            <a:r>
              <a:rPr lang="en-US" dirty="0" smtClean="0"/>
              <a:t>h2 (</a:t>
            </a:r>
            <a:r>
              <a:rPr lang="en-US" b="1" dirty="0"/>
              <a:t>The Basic Language of the Web: </a:t>
            </a:r>
            <a:r>
              <a:rPr lang="en-US" b="1" dirty="0" smtClean="0"/>
              <a:t>HTML</a:t>
            </a:r>
            <a:r>
              <a:rPr lang="en-US" dirty="0" smtClean="0"/>
              <a:t>)</a:t>
            </a:r>
          </a:p>
          <a:p>
            <a:pPr marL="0" indent="0">
              <a:buNone/>
            </a:pPr>
            <a:r>
              <a:rPr lang="en-US" dirty="0"/>
              <a:t>h</a:t>
            </a:r>
            <a:r>
              <a:rPr lang="en-US" dirty="0" smtClean="0"/>
              <a:t>3(</a:t>
            </a:r>
            <a:r>
              <a:rPr lang="en-US" b="1" dirty="0" smtClean="0"/>
              <a:t>What </a:t>
            </a:r>
            <a:r>
              <a:rPr lang="en-US" b="1" dirty="0"/>
              <a:t>is HTML</a:t>
            </a:r>
            <a:r>
              <a:rPr lang="en-US" b="1" dirty="0" smtClean="0"/>
              <a:t>?</a:t>
            </a:r>
            <a:r>
              <a:rPr lang="en-US" dirty="0" smtClean="0"/>
              <a:t>)</a:t>
            </a:r>
          </a:p>
          <a:p>
            <a:pPr marL="0" indent="0">
              <a:buNone/>
            </a:pPr>
            <a:r>
              <a:rPr lang="en-US" dirty="0" smtClean="0"/>
              <a:t>Let’s go to our content file and copy texts from the first heading</a:t>
            </a:r>
          </a:p>
          <a:p>
            <a:pPr marL="0" indent="0">
              <a:buNone/>
            </a:pPr>
            <a:r>
              <a:rPr lang="en-US" dirty="0"/>
              <a:t>📘 The Code </a:t>
            </a:r>
            <a:r>
              <a:rPr lang="en-US" dirty="0" smtClean="0"/>
              <a:t>Magazine, the second and the third heading</a:t>
            </a:r>
          </a:p>
          <a:p>
            <a:pPr marL="0" indent="0">
              <a:buNone/>
            </a:pPr>
            <a:endParaRPr lang="en-US" dirty="0" smtClean="0"/>
          </a:p>
        </p:txBody>
      </p:sp>
    </p:spTree>
    <p:extLst>
      <p:ext uri="{BB962C8B-B14F-4D97-AF65-F5344CB8AC3E}">
        <p14:creationId xmlns:p14="http://schemas.microsoft.com/office/powerpoint/2010/main" val="15002634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 TEXT ELEMENTS</a:t>
            </a:r>
          </a:p>
          <a:p>
            <a:pPr marL="0" indent="0">
              <a:buNone/>
            </a:pPr>
            <a:endParaRPr lang="en-US" dirty="0" smtClean="0"/>
          </a:p>
        </p:txBody>
      </p:sp>
      <p:pic>
        <p:nvPicPr>
          <p:cNvPr id="4" name="Picture 3"/>
          <p:cNvPicPr>
            <a:picLocks noChangeAspect="1"/>
          </p:cNvPicPr>
          <p:nvPr/>
        </p:nvPicPr>
        <p:blipFill>
          <a:blip r:embed="rId2"/>
          <a:stretch>
            <a:fillRect/>
          </a:stretch>
        </p:blipFill>
        <p:spPr>
          <a:xfrm>
            <a:off x="235131" y="2338251"/>
            <a:ext cx="11782698" cy="4297680"/>
          </a:xfrm>
          <a:prstGeom prst="rect">
            <a:avLst/>
          </a:prstGeom>
        </p:spPr>
      </p:pic>
    </p:spTree>
    <p:extLst>
      <p:ext uri="{BB962C8B-B14F-4D97-AF65-F5344CB8AC3E}">
        <p14:creationId xmlns:p14="http://schemas.microsoft.com/office/powerpoint/2010/main" val="1245853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 TEXT ELEMENTS</a:t>
            </a:r>
          </a:p>
          <a:p>
            <a:pPr marL="0" indent="0">
              <a:buNone/>
            </a:pPr>
            <a:endParaRPr lang="en-US" dirty="0"/>
          </a:p>
          <a:p>
            <a:pPr marL="0" indent="0">
              <a:buNone/>
            </a:pPr>
            <a:r>
              <a:rPr lang="en-US" dirty="0" smtClean="0"/>
              <a:t>Create the first paragraph under h1 and give it the text :</a:t>
            </a:r>
          </a:p>
          <a:p>
            <a:pPr marL="0" indent="0">
              <a:buNone/>
            </a:pPr>
            <a:r>
              <a:rPr lang="en-US" dirty="0"/>
              <a:t>Posted by Laura Jones on Monday, June 21st </a:t>
            </a:r>
            <a:r>
              <a:rPr lang="en-US" dirty="0" smtClean="0"/>
              <a:t>2027 from content file.</a:t>
            </a:r>
          </a:p>
          <a:p>
            <a:pPr marL="0" indent="0">
              <a:buNone/>
            </a:pPr>
            <a:r>
              <a:rPr lang="en-US" dirty="0" smtClean="0"/>
              <a:t>Make another paragraph under h2 with the texts </a:t>
            </a:r>
          </a:p>
          <a:p>
            <a:pPr marL="0" indent="0">
              <a:buNone/>
            </a:pPr>
            <a:r>
              <a:rPr lang="en-US" dirty="0"/>
              <a:t>All modern websites to the </a:t>
            </a:r>
            <a:r>
              <a:rPr lang="en-US" dirty="0" smtClean="0"/>
              <a:t>web.</a:t>
            </a:r>
          </a:p>
          <a:p>
            <a:pPr marL="0" indent="0">
              <a:buNone/>
            </a:pPr>
            <a:r>
              <a:rPr lang="en-US" dirty="0" smtClean="0"/>
              <a:t>Make the second paragraph under h2 with the text from</a:t>
            </a:r>
          </a:p>
          <a:p>
            <a:pPr marL="0" indent="0">
              <a:buNone/>
            </a:pPr>
            <a:r>
              <a:rPr lang="en-US" dirty="0" smtClean="0"/>
              <a:t>In this post to learn it.</a:t>
            </a:r>
          </a:p>
          <a:p>
            <a:pPr marL="0" indent="0">
              <a:buNone/>
            </a:pPr>
            <a:r>
              <a:rPr lang="en-US" dirty="0" smtClean="0"/>
              <a:t>Then after h3 make 2 paragraphs. With the following texts</a:t>
            </a:r>
          </a:p>
          <a:p>
            <a:pPr marL="0" indent="0">
              <a:buNone/>
            </a:pPr>
            <a:r>
              <a:rPr lang="en-US" dirty="0" smtClean="0"/>
              <a:t>The first p: HTML stands for – (not a programming language)</a:t>
            </a:r>
          </a:p>
          <a:p>
            <a:pPr marL="0" indent="0">
              <a:buNone/>
            </a:pPr>
            <a:r>
              <a:rPr lang="en-US" dirty="0" smtClean="0"/>
              <a:t>The second p: HTML consists of – as websites.</a:t>
            </a:r>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3385537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99090"/>
            <a:ext cx="10515600" cy="536028"/>
          </a:xfrm>
        </p:spPr>
        <p:txBody>
          <a:bodyPr>
            <a:normAutofit fontScale="90000"/>
          </a:bodyPr>
          <a:lstStyle/>
          <a:p>
            <a:r>
              <a:rPr lang="en-US" dirty="0"/>
              <a:t>A HIGH-LEVEL OVERVIEW OF WEB DEVELOPMENT</a:t>
            </a:r>
            <a:br>
              <a:rPr lang="en-US" dirty="0"/>
            </a:br>
            <a:endParaRPr lang="en-US" dirty="0"/>
          </a:p>
        </p:txBody>
      </p:sp>
      <p:sp>
        <p:nvSpPr>
          <p:cNvPr id="3" name="Content Placeholder 2"/>
          <p:cNvSpPr>
            <a:spLocks noGrp="1"/>
          </p:cNvSpPr>
          <p:nvPr>
            <p:ph idx="1"/>
          </p:nvPr>
        </p:nvSpPr>
        <p:spPr/>
        <p:txBody>
          <a:bodyPr/>
          <a:lstStyle/>
          <a:p>
            <a:pPr marL="0" indent="0">
              <a:buNone/>
            </a:pPr>
            <a:endParaRPr lang="en-US" dirty="0"/>
          </a:p>
          <a:p>
            <a:endParaRPr lang="en-US" dirty="0"/>
          </a:p>
        </p:txBody>
      </p:sp>
      <p:pic>
        <p:nvPicPr>
          <p:cNvPr id="5" name="Picture 4"/>
          <p:cNvPicPr>
            <a:picLocks noChangeAspect="1"/>
          </p:cNvPicPr>
          <p:nvPr/>
        </p:nvPicPr>
        <p:blipFill>
          <a:blip r:embed="rId2"/>
          <a:stretch>
            <a:fillRect/>
          </a:stretch>
        </p:blipFill>
        <p:spPr>
          <a:xfrm>
            <a:off x="110359" y="1336318"/>
            <a:ext cx="11966027" cy="5269433"/>
          </a:xfrm>
          <a:prstGeom prst="rect">
            <a:avLst/>
          </a:prstGeom>
        </p:spPr>
      </p:pic>
    </p:spTree>
    <p:extLst>
      <p:ext uri="{BB962C8B-B14F-4D97-AF65-F5344CB8AC3E}">
        <p14:creationId xmlns:p14="http://schemas.microsoft.com/office/powerpoint/2010/main" val="59573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 TEXT ELEMENTS</a:t>
            </a:r>
          </a:p>
          <a:p>
            <a:pPr marL="0" indent="0">
              <a:buNone/>
            </a:pPr>
            <a:r>
              <a:rPr lang="en-US" dirty="0" smtClean="0"/>
              <a:t>Now to clean up the six headings, let’s now actually get rid of them.  </a:t>
            </a:r>
            <a:endParaRPr lang="en-US" dirty="0"/>
          </a:p>
          <a:p>
            <a:pPr marL="0" indent="0">
              <a:buNone/>
            </a:pPr>
            <a:r>
              <a:rPr lang="en-US" dirty="0" smtClean="0"/>
              <a:t>So now you already know how they work and that they exist.</a:t>
            </a:r>
          </a:p>
          <a:p>
            <a:pPr marL="0" indent="0">
              <a:buNone/>
            </a:pPr>
            <a:r>
              <a:rPr lang="en-US" dirty="0" smtClean="0"/>
              <a:t>Actually instead of getting rid of them, we can use something called “comments” in HTML.</a:t>
            </a:r>
          </a:p>
          <a:p>
            <a:pPr marL="0" indent="0">
              <a:buNone/>
            </a:pPr>
            <a:r>
              <a:rPr lang="en-US" dirty="0" smtClean="0"/>
              <a:t>So, a comment in html is a way of writing some code that will</a:t>
            </a:r>
          </a:p>
          <a:p>
            <a:pPr marL="0" indent="0">
              <a:buNone/>
            </a:pPr>
            <a:r>
              <a:rPr lang="en-US" dirty="0" smtClean="0"/>
              <a:t>Not be visible in the browser. And this is very useful </a:t>
            </a:r>
          </a:p>
          <a:p>
            <a:pPr marL="0" indent="0">
              <a:buNone/>
            </a:pPr>
            <a:r>
              <a:rPr lang="en-US" dirty="0" smtClean="0"/>
              <a:t>Because it allows us to write comments about our code,</a:t>
            </a:r>
          </a:p>
          <a:p>
            <a:pPr marL="0" indent="0">
              <a:buNone/>
            </a:pPr>
            <a:r>
              <a:rPr lang="en-US" dirty="0" smtClean="0"/>
              <a:t>Or also to simply hide some code that we do not want to </a:t>
            </a:r>
          </a:p>
          <a:p>
            <a:pPr marL="0" indent="0">
              <a:buNone/>
            </a:pPr>
            <a:r>
              <a:rPr lang="en-US" dirty="0"/>
              <a:t>b</a:t>
            </a:r>
            <a:r>
              <a:rPr lang="en-US" dirty="0" smtClean="0"/>
              <a:t>e rendered on the browser.</a:t>
            </a:r>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1685278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 TEXT ELEMENTS</a:t>
            </a:r>
          </a:p>
          <a:p>
            <a:pPr marL="0" indent="0">
              <a:buNone/>
            </a:pPr>
            <a:r>
              <a:rPr lang="en-US" dirty="0" smtClean="0"/>
              <a:t>So to write a comment hold Ctrl Key + /</a:t>
            </a:r>
          </a:p>
          <a:p>
            <a:pPr marL="0" indent="0">
              <a:buNone/>
            </a:pPr>
            <a:r>
              <a:rPr lang="en-US" dirty="0" smtClean="0"/>
              <a:t>As we want to comment all the six headings , we have to select </a:t>
            </a:r>
          </a:p>
          <a:p>
            <a:pPr marL="0" indent="0">
              <a:buNone/>
            </a:pPr>
            <a:r>
              <a:rPr lang="en-US" dirty="0" smtClean="0"/>
              <a:t>Them and then apply the short cut above.</a:t>
            </a:r>
          </a:p>
          <a:p>
            <a:pPr marL="0" indent="0">
              <a:buNone/>
            </a:pPr>
            <a:endParaRPr lang="en-US" dirty="0"/>
          </a:p>
          <a:p>
            <a:pPr marL="0" indent="0">
              <a:buNone/>
            </a:pPr>
            <a:r>
              <a:rPr lang="en-US" dirty="0" smtClean="0"/>
              <a:t>Make another h3 with (why should you learn HTML?)</a:t>
            </a:r>
          </a:p>
          <a:p>
            <a:pPr marL="0" indent="0">
              <a:buNone/>
            </a:pPr>
            <a:endParaRPr lang="en-US" dirty="0"/>
          </a:p>
          <a:p>
            <a:pPr marL="0" indent="0">
              <a:buNone/>
            </a:pPr>
            <a:r>
              <a:rPr lang="en-US" dirty="0" smtClean="0"/>
              <a:t>So to finish , let me show you how we can make italic and</a:t>
            </a:r>
          </a:p>
          <a:p>
            <a:pPr marL="0" indent="0">
              <a:buNone/>
            </a:pPr>
            <a:r>
              <a:rPr lang="en-US" dirty="0" smtClean="0"/>
              <a:t>Bold some texts.</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2843708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 TEXT ELEMENTS</a:t>
            </a:r>
          </a:p>
          <a:p>
            <a:pPr marL="0" indent="0">
              <a:buNone/>
            </a:pPr>
            <a:r>
              <a:rPr lang="en-US" dirty="0" smtClean="0"/>
              <a:t>So to write a comment hold Ctrl Key + /</a:t>
            </a:r>
          </a:p>
          <a:p>
            <a:pPr marL="0" indent="0">
              <a:buNone/>
            </a:pPr>
            <a:r>
              <a:rPr lang="en-US" dirty="0" smtClean="0"/>
              <a:t>As we want to comment all the six headings , we have to select </a:t>
            </a:r>
          </a:p>
          <a:p>
            <a:pPr marL="0" indent="0">
              <a:buNone/>
            </a:pPr>
            <a:r>
              <a:rPr lang="en-US" dirty="0" smtClean="0"/>
              <a:t>Them and then apply the short cut above.</a:t>
            </a:r>
          </a:p>
          <a:p>
            <a:pPr marL="0" indent="0">
              <a:buNone/>
            </a:pPr>
            <a:endParaRPr lang="en-US" dirty="0"/>
          </a:p>
          <a:p>
            <a:pPr marL="0" indent="0">
              <a:buNone/>
            </a:pPr>
            <a:r>
              <a:rPr lang="en-US" dirty="0" smtClean="0"/>
              <a:t>Make another h3 with (why should you learn HTML?)</a:t>
            </a:r>
          </a:p>
          <a:p>
            <a:pPr marL="0" indent="0">
              <a:buNone/>
            </a:pPr>
            <a:endParaRPr lang="en-US" dirty="0"/>
          </a:p>
          <a:p>
            <a:pPr marL="0" indent="0">
              <a:buNone/>
            </a:pPr>
            <a:r>
              <a:rPr lang="en-US" dirty="0" smtClean="0"/>
              <a:t>So to finish , let me show you how we can make italic and</a:t>
            </a:r>
          </a:p>
          <a:p>
            <a:pPr marL="0" indent="0">
              <a:buNone/>
            </a:pPr>
            <a:r>
              <a:rPr lang="en-US" dirty="0" smtClean="0"/>
              <a:t>Bold some texts.</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1892628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 TEXT ELEMENTS</a:t>
            </a:r>
          </a:p>
          <a:p>
            <a:pPr marL="0" indent="0">
              <a:buNone/>
            </a:pPr>
            <a:r>
              <a:rPr lang="en-US" dirty="0" smtClean="0"/>
              <a:t>So, we have this name of the author , witch is “Laura Johns” in bold. How can we do that in HTML?</a:t>
            </a:r>
          </a:p>
          <a:p>
            <a:pPr marL="0" indent="0">
              <a:buNone/>
            </a:pPr>
            <a:r>
              <a:rPr lang="en-US" dirty="0" smtClean="0"/>
              <a:t> </a:t>
            </a:r>
          </a:p>
          <a:p>
            <a:pPr marL="0" indent="0">
              <a:buNone/>
            </a:pPr>
            <a:endParaRPr lang="en-US" dirty="0"/>
          </a:p>
          <a:p>
            <a:pPr marL="0" indent="0">
              <a:buNone/>
            </a:pPr>
            <a:endParaRPr lang="en-US" dirty="0" smtClean="0"/>
          </a:p>
          <a:p>
            <a:pPr marL="0" indent="0">
              <a:buNone/>
            </a:pPr>
            <a:endParaRPr lang="en-US" dirty="0" smtClean="0"/>
          </a:p>
        </p:txBody>
      </p:sp>
      <p:pic>
        <p:nvPicPr>
          <p:cNvPr id="4" name="Picture 3"/>
          <p:cNvPicPr>
            <a:picLocks noChangeAspect="1"/>
          </p:cNvPicPr>
          <p:nvPr/>
        </p:nvPicPr>
        <p:blipFill>
          <a:blip r:embed="rId2"/>
          <a:stretch>
            <a:fillRect/>
          </a:stretch>
        </p:blipFill>
        <p:spPr>
          <a:xfrm>
            <a:off x="838200" y="3239180"/>
            <a:ext cx="4267200" cy="2600325"/>
          </a:xfrm>
          <a:prstGeom prst="rect">
            <a:avLst/>
          </a:prstGeom>
        </p:spPr>
      </p:pic>
    </p:spTree>
    <p:extLst>
      <p:ext uri="{BB962C8B-B14F-4D97-AF65-F5344CB8AC3E}">
        <p14:creationId xmlns:p14="http://schemas.microsoft.com/office/powerpoint/2010/main" val="26455975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 TEXT ELEMENTS</a:t>
            </a:r>
          </a:p>
          <a:p>
            <a:pPr marL="0" indent="0">
              <a:buNone/>
            </a:pPr>
            <a:r>
              <a:rPr lang="en-US" dirty="0" smtClean="0"/>
              <a:t>We can use &lt;b&gt;&lt;/b&gt; however the use of &lt;b&gt; is not a good practice because it is an old HTML element and starting in HTML 5, we should always use the strong element instead of “b”.</a:t>
            </a:r>
          </a:p>
          <a:p>
            <a:pPr marL="0" indent="0">
              <a:buNone/>
            </a:pPr>
            <a:r>
              <a:rPr lang="en-US" dirty="0" smtClean="0"/>
              <a:t>The reason of that is that b doesn’t have any semantic meaning, it is just an element without a specific meaning.</a:t>
            </a:r>
          </a:p>
          <a:p>
            <a:pPr marL="0" indent="0">
              <a:buNone/>
            </a:pPr>
            <a:r>
              <a:rPr lang="en-US" dirty="0" smtClean="0"/>
              <a:t>While on the other hand the strong element means that this is</a:t>
            </a:r>
          </a:p>
          <a:p>
            <a:pPr marL="0" indent="0">
              <a:buNone/>
            </a:pPr>
            <a:r>
              <a:rPr lang="en-US" dirty="0" smtClean="0"/>
              <a:t>really an important element that we want to stand out </a:t>
            </a:r>
          </a:p>
          <a:p>
            <a:pPr marL="0" indent="0">
              <a:buNone/>
            </a:pPr>
            <a:r>
              <a:rPr lang="en-US" dirty="0" smtClean="0"/>
              <a:t>From the page. So, use &lt;strong&gt;&lt;/strong&gt; and it will look</a:t>
            </a:r>
          </a:p>
          <a:p>
            <a:pPr marL="0" indent="0">
              <a:buNone/>
            </a:pPr>
            <a:r>
              <a:rPr lang="en-US" dirty="0" smtClean="0"/>
              <a:t>The same.</a:t>
            </a:r>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1492178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 TEXT ELEMENTS</a:t>
            </a:r>
          </a:p>
          <a:p>
            <a:pPr marL="0" indent="0">
              <a:buNone/>
            </a:pPr>
            <a:r>
              <a:rPr lang="en-US" dirty="0" smtClean="0"/>
              <a:t>Let’s make the word fundaments italic. </a:t>
            </a:r>
          </a:p>
          <a:p>
            <a:pPr marL="0" indent="0">
              <a:buNone/>
            </a:pPr>
            <a:r>
              <a:rPr lang="en-US" dirty="0" smtClean="0"/>
              <a:t>Just like with b , there are actual two ways of doing it. The older one is the “</a:t>
            </a:r>
            <a:r>
              <a:rPr lang="en-US" dirty="0" err="1" smtClean="0"/>
              <a:t>i</a:t>
            </a:r>
            <a:r>
              <a:rPr lang="en-US" dirty="0" smtClean="0"/>
              <a:t>” element, but in order to make it semantic we should use “</a:t>
            </a:r>
            <a:r>
              <a:rPr lang="en-US" dirty="0" err="1" smtClean="0"/>
              <a:t>em</a:t>
            </a:r>
            <a:r>
              <a:rPr lang="en-US" dirty="0" smtClean="0"/>
              <a:t>” element which stands for Emphasize. So , we want to emphasize the text “fundamentals” and that is the reason we make it italic.</a:t>
            </a:r>
          </a:p>
          <a:p>
            <a:pPr marL="0" indent="0">
              <a:buNone/>
            </a:pPr>
            <a:endParaRPr lang="en-US" dirty="0" smtClean="0"/>
          </a:p>
          <a:p>
            <a:pPr marL="0" indent="0">
              <a:buNone/>
            </a:pPr>
            <a:r>
              <a:rPr lang="en-US" dirty="0" smtClean="0"/>
              <a:t>		Great! This is great progress!</a:t>
            </a: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30587063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 TEXT ELEMENTS</a:t>
            </a:r>
          </a:p>
          <a:p>
            <a:pPr marL="0" indent="0">
              <a:buNone/>
            </a:pPr>
            <a:r>
              <a:rPr lang="en-US" dirty="0" smtClean="0"/>
              <a:t>Now , just to finish this lecture, I actually already want to give you your very first small coding challenge.</a:t>
            </a:r>
            <a:endParaRPr lang="en-US" dirty="0"/>
          </a:p>
          <a:p>
            <a:pPr marL="0" indent="0">
              <a:buNone/>
            </a:pPr>
            <a:r>
              <a:rPr lang="en-US" dirty="0" smtClean="0"/>
              <a:t>I want you to make the first letter Bold.</a:t>
            </a:r>
          </a:p>
          <a:p>
            <a:pPr marL="0" indent="0">
              <a:buNone/>
            </a:pPr>
            <a:r>
              <a:rPr lang="en-US" dirty="0" err="1" smtClean="0"/>
              <a:t>HyperText</a:t>
            </a:r>
            <a:r>
              <a:rPr lang="en-US" dirty="0" smtClean="0"/>
              <a:t> Markup Language.</a:t>
            </a:r>
          </a:p>
          <a:p>
            <a:pPr marL="0" indent="0">
              <a:buNone/>
            </a:pPr>
            <a:endParaRPr lang="en-US" dirty="0"/>
          </a:p>
          <a:p>
            <a:pPr marL="0" indent="0">
              <a:buNone/>
            </a:pPr>
            <a:endParaRPr lang="en-US" dirty="0" smtClean="0"/>
          </a:p>
          <a:p>
            <a:pPr marL="0" indent="0">
              <a:buNone/>
            </a:pPr>
            <a:endParaRPr lang="en-US" dirty="0" smtClean="0"/>
          </a:p>
        </p:txBody>
      </p:sp>
      <p:pic>
        <p:nvPicPr>
          <p:cNvPr id="4" name="Picture 3"/>
          <p:cNvPicPr>
            <a:picLocks noChangeAspect="1"/>
          </p:cNvPicPr>
          <p:nvPr/>
        </p:nvPicPr>
        <p:blipFill>
          <a:blip r:embed="rId2"/>
          <a:stretch>
            <a:fillRect/>
          </a:stretch>
        </p:blipFill>
        <p:spPr>
          <a:xfrm>
            <a:off x="965427" y="4380003"/>
            <a:ext cx="4063774" cy="1796960"/>
          </a:xfrm>
          <a:prstGeom prst="rect">
            <a:avLst/>
          </a:prstGeom>
        </p:spPr>
      </p:pic>
    </p:spTree>
    <p:extLst>
      <p:ext uri="{BB962C8B-B14F-4D97-AF65-F5344CB8AC3E}">
        <p14:creationId xmlns:p14="http://schemas.microsoft.com/office/powerpoint/2010/main" val="28844588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 MORE TEXT ELEMENTS: LISTS</a:t>
            </a:r>
          </a:p>
          <a:p>
            <a:pPr marL="0" indent="0">
              <a:buNone/>
            </a:pPr>
            <a:endParaRPr lang="en-US" dirty="0" smtClean="0"/>
          </a:p>
          <a:p>
            <a:pPr marL="0" indent="0">
              <a:buNone/>
            </a:pPr>
            <a:r>
              <a:rPr lang="en-US" dirty="0"/>
              <a:t>In HTML we have two types of lists:</a:t>
            </a:r>
          </a:p>
          <a:p>
            <a:pPr marL="0" indent="0">
              <a:buNone/>
            </a:pPr>
            <a:r>
              <a:rPr lang="en-US" dirty="0"/>
              <a:t>Ordered list </a:t>
            </a:r>
          </a:p>
          <a:p>
            <a:pPr marL="0" indent="0">
              <a:buNone/>
            </a:pPr>
            <a:r>
              <a:rPr lang="en-US" dirty="0"/>
              <a:t>Unordered </a:t>
            </a:r>
            <a:r>
              <a:rPr lang="en-US" dirty="0" smtClean="0"/>
              <a:t>list</a:t>
            </a:r>
          </a:p>
          <a:p>
            <a:pPr marL="0" indent="0">
              <a:buNone/>
            </a:pPr>
            <a:r>
              <a:rPr lang="en-US" dirty="0" smtClean="0"/>
              <a:t>The syntax is </a:t>
            </a:r>
          </a:p>
          <a:p>
            <a:pPr marL="0" indent="0">
              <a:buNone/>
            </a:pPr>
            <a:r>
              <a:rPr lang="en-US" dirty="0" smtClean="0"/>
              <a:t>&lt;</a:t>
            </a:r>
            <a:r>
              <a:rPr lang="en-US" dirty="0" err="1" smtClean="0"/>
              <a:t>ul</a:t>
            </a:r>
            <a:r>
              <a:rPr lang="en-US" dirty="0" smtClean="0"/>
              <a:t>&gt;&lt;/</a:t>
            </a:r>
            <a:r>
              <a:rPr lang="en-US" dirty="0" err="1" smtClean="0"/>
              <a:t>ul</a:t>
            </a:r>
            <a:r>
              <a:rPr lang="en-US" dirty="0" smtClean="0"/>
              <a:t>&gt; : unordered list + nest the list items &lt;li&gt;&lt;/li&gt;</a:t>
            </a:r>
          </a:p>
          <a:p>
            <a:pPr marL="0" indent="0">
              <a:buNone/>
            </a:pPr>
            <a:r>
              <a:rPr lang="en-US" dirty="0" smtClean="0"/>
              <a:t>&lt;</a:t>
            </a:r>
            <a:r>
              <a:rPr lang="en-US" dirty="0" err="1" smtClean="0"/>
              <a:t>ol</a:t>
            </a:r>
            <a:r>
              <a:rPr lang="en-US" dirty="0" smtClean="0"/>
              <a:t>&gt;&lt;/</a:t>
            </a:r>
            <a:r>
              <a:rPr lang="en-US" dirty="0" err="1" smtClean="0"/>
              <a:t>ol</a:t>
            </a:r>
            <a:r>
              <a:rPr lang="en-US" dirty="0" smtClean="0"/>
              <a:t>&gt; : ordered list + nest the list &lt;li&gt;&lt;/li&gt;</a:t>
            </a:r>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6811040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r>
              <a:rPr lang="en-US" dirty="0" smtClean="0"/>
              <a:t> MORE TEXT ELEMENTS : LISTS</a:t>
            </a:r>
          </a:p>
          <a:p>
            <a:pPr marL="0" indent="0">
              <a:buNone/>
            </a:pPr>
            <a:endParaRPr lang="en-US" dirty="0" smtClean="0"/>
          </a:p>
          <a:p>
            <a:pPr marL="0" indent="0">
              <a:buNone/>
            </a:pPr>
            <a:r>
              <a:rPr lang="en-US" dirty="0" smtClean="0"/>
              <a:t>In this lecture we will learn how to create lists with bullet points and also with numbers. (open the demo)</a:t>
            </a:r>
            <a:endParaRPr lang="en-US" dirty="0"/>
          </a:p>
          <a:p>
            <a:pPr marL="0" indent="0">
              <a:buNone/>
            </a:pPr>
            <a:r>
              <a:rPr lang="en-US" dirty="0" smtClean="0"/>
              <a:t>Under the paragraph HTML consists of element etc.</a:t>
            </a:r>
          </a:p>
          <a:p>
            <a:pPr marL="0" indent="0">
              <a:buNone/>
            </a:pPr>
            <a:r>
              <a:rPr lang="en-US" dirty="0" smtClean="0"/>
              <a:t>Create another  paragraph with the below content:</a:t>
            </a:r>
          </a:p>
          <a:p>
            <a:pPr marL="0" indent="0">
              <a:buNone/>
            </a:pPr>
            <a:r>
              <a:rPr lang="en-US" dirty="0"/>
              <a:t>In HTML, each element is made up of 3 parts</a:t>
            </a:r>
            <a:r>
              <a:rPr lang="en-US" dirty="0" smtClean="0"/>
              <a:t>:</a:t>
            </a:r>
          </a:p>
          <a:p>
            <a:pPr marL="0" indent="0">
              <a:buNone/>
            </a:pPr>
            <a:r>
              <a:rPr lang="en-US" dirty="0" smtClean="0"/>
              <a:t>Then create an ordered list like on the code magazine.</a:t>
            </a:r>
          </a:p>
          <a:p>
            <a:pPr marL="0" indent="0">
              <a:buNone/>
            </a:pPr>
            <a:r>
              <a:rPr lang="en-US" dirty="0" smtClean="0"/>
              <a:t>Copy the texts from contents file</a:t>
            </a:r>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8000016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r>
              <a:rPr lang="en-US" dirty="0" smtClean="0"/>
              <a:t> </a:t>
            </a:r>
          </a:p>
          <a:p>
            <a:pPr marL="0" indent="0">
              <a:buNone/>
            </a:pPr>
            <a:r>
              <a:rPr lang="en-US" dirty="0" smtClean="0"/>
              <a:t>MORE TEXT ELEMENTS : LISTS</a:t>
            </a:r>
          </a:p>
          <a:p>
            <a:pPr marL="0" indent="0">
              <a:buNone/>
            </a:pPr>
            <a:endParaRPr lang="en-US" dirty="0" smtClean="0"/>
          </a:p>
          <a:p>
            <a:pPr marL="0" indent="0">
              <a:buNone/>
            </a:pPr>
            <a:r>
              <a:rPr lang="en-US" dirty="0" smtClean="0"/>
              <a:t>Under h3 Why should you learn html, create an unordered list like on the code magazine.</a:t>
            </a:r>
          </a:p>
          <a:p>
            <a:pPr marL="0" indent="0">
              <a:buNone/>
            </a:pPr>
            <a:r>
              <a:rPr lang="en-US" dirty="0"/>
              <a:t>Copy the texts from contents file</a:t>
            </a:r>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2175054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sp>
        <p:nvSpPr>
          <p:cNvPr id="3" name="Content Placeholder 2"/>
          <p:cNvSpPr>
            <a:spLocks noGrp="1"/>
          </p:cNvSpPr>
          <p:nvPr>
            <p:ph idx="1"/>
          </p:nvPr>
        </p:nvSpPr>
        <p:spPr/>
        <p:txBody>
          <a:bodyPr>
            <a:normAutofit/>
          </a:bodyPr>
          <a:lstStyle/>
          <a:p>
            <a:endParaRPr lang="en-US" b="1" dirty="0"/>
          </a:p>
          <a:p>
            <a:endParaRPr lang="en-US" dirty="0"/>
          </a:p>
          <a:p>
            <a:r>
              <a:rPr lang="en-US" b="1" dirty="0"/>
              <a:t>Then when the server receives the request, it will take all the files that make up the website and send them back to the browser. So, we say that the server sends responses to the browser which essentially contains all of these files that the website is made of.</a:t>
            </a:r>
            <a:endParaRPr lang="en-US" dirty="0"/>
          </a:p>
          <a:p>
            <a:endParaRPr lang="en-US" dirty="0"/>
          </a:p>
        </p:txBody>
      </p:sp>
    </p:spTree>
    <p:extLst>
      <p:ext uri="{BB962C8B-B14F-4D97-AF65-F5344CB8AC3E}">
        <p14:creationId xmlns:p14="http://schemas.microsoft.com/office/powerpoint/2010/main" val="32224305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r>
              <a:rPr lang="en-US" dirty="0" smtClean="0"/>
              <a:t> </a:t>
            </a:r>
          </a:p>
          <a:p>
            <a:pPr marL="0" indent="0">
              <a:buNone/>
            </a:pPr>
            <a:r>
              <a:rPr lang="en-US" dirty="0" smtClean="0"/>
              <a:t>IMAGES AND ATTRIBUTES</a:t>
            </a:r>
          </a:p>
          <a:p>
            <a:pPr marL="0" indent="0">
              <a:buNone/>
            </a:pPr>
            <a:r>
              <a:rPr lang="en-US" dirty="0" smtClean="0"/>
              <a:t>We are going to upload the post image on our website</a:t>
            </a:r>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pic>
        <p:nvPicPr>
          <p:cNvPr id="4" name="Picture 3"/>
          <p:cNvPicPr>
            <a:picLocks noChangeAspect="1"/>
          </p:cNvPicPr>
          <p:nvPr/>
        </p:nvPicPr>
        <p:blipFill>
          <a:blip r:embed="rId2"/>
          <a:stretch>
            <a:fillRect/>
          </a:stretch>
        </p:blipFill>
        <p:spPr>
          <a:xfrm>
            <a:off x="1328737" y="3276599"/>
            <a:ext cx="9534525" cy="3480298"/>
          </a:xfrm>
          <a:prstGeom prst="rect">
            <a:avLst/>
          </a:prstGeom>
        </p:spPr>
      </p:pic>
    </p:spTree>
    <p:extLst>
      <p:ext uri="{BB962C8B-B14F-4D97-AF65-F5344CB8AC3E}">
        <p14:creationId xmlns:p14="http://schemas.microsoft.com/office/powerpoint/2010/main" val="2370099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fontScale="92500" lnSpcReduction="20000"/>
          </a:bodyPr>
          <a:lstStyle/>
          <a:p>
            <a:pPr marL="0" indent="0">
              <a:buNone/>
            </a:pPr>
            <a:r>
              <a:rPr lang="en-US" dirty="0" smtClean="0"/>
              <a:t> </a:t>
            </a:r>
          </a:p>
          <a:p>
            <a:pPr marL="0" indent="0">
              <a:buNone/>
            </a:pPr>
            <a:r>
              <a:rPr lang="en-US" dirty="0" smtClean="0"/>
              <a:t>IMAGES AND ATTRIBUTES</a:t>
            </a:r>
          </a:p>
          <a:p>
            <a:pPr marL="0" indent="0">
              <a:buNone/>
            </a:pPr>
            <a:r>
              <a:rPr lang="en-US" dirty="0" smtClean="0"/>
              <a:t>We want the image after the author Laura </a:t>
            </a:r>
            <a:r>
              <a:rPr lang="en-US" dirty="0" err="1" smtClean="0"/>
              <a:t>Jone</a:t>
            </a:r>
            <a:r>
              <a:rPr lang="en-US" dirty="0" smtClean="0"/>
              <a:t>.</a:t>
            </a:r>
          </a:p>
          <a:p>
            <a:pPr marL="0" indent="0">
              <a:buNone/>
            </a:pPr>
            <a:r>
              <a:rPr lang="en-US" dirty="0" smtClean="0"/>
              <a:t>Note that </a:t>
            </a:r>
            <a:r>
              <a:rPr lang="en-US" dirty="0" err="1" smtClean="0"/>
              <a:t>img</a:t>
            </a:r>
            <a:r>
              <a:rPr lang="en-US" dirty="0" smtClean="0"/>
              <a:t> element doesn’t have contents and it is a self-closing element.</a:t>
            </a:r>
          </a:p>
          <a:p>
            <a:pPr marL="0" indent="0">
              <a:buNone/>
            </a:pPr>
            <a:r>
              <a:rPr lang="en-US" dirty="0" err="1" smtClean="0"/>
              <a:t>Synthax</a:t>
            </a:r>
            <a:endParaRPr lang="en-US" dirty="0" smtClean="0"/>
          </a:p>
          <a:p>
            <a:r>
              <a:rPr lang="en-US" dirty="0"/>
              <a:t>&lt;</a:t>
            </a:r>
            <a:r>
              <a:rPr lang="en-US" dirty="0" err="1"/>
              <a:t>img</a:t>
            </a:r>
            <a:r>
              <a:rPr lang="en-US" dirty="0"/>
              <a:t> </a:t>
            </a:r>
            <a:r>
              <a:rPr lang="en-US" dirty="0" err="1"/>
              <a:t>src</a:t>
            </a:r>
            <a:r>
              <a:rPr lang="en-US" dirty="0"/>
              <a:t>="" alt</a:t>
            </a:r>
            <a:r>
              <a:rPr lang="en-US" dirty="0" smtClean="0"/>
              <a:t>=“HTML code on a screen"/&gt;</a:t>
            </a:r>
          </a:p>
          <a:p>
            <a:pPr marL="0" indent="0">
              <a:buNone/>
            </a:pPr>
            <a:r>
              <a:rPr lang="en-US" dirty="0" err="1" smtClean="0"/>
              <a:t>Src</a:t>
            </a:r>
            <a:r>
              <a:rPr lang="en-US" dirty="0" smtClean="0"/>
              <a:t> is an attribute. So, attributes are pieces of data which </a:t>
            </a:r>
          </a:p>
          <a:p>
            <a:pPr marL="0" indent="0">
              <a:buNone/>
            </a:pPr>
            <a:r>
              <a:rPr lang="en-US" dirty="0" smtClean="0"/>
              <a:t>We can use to describe elements. Here we are describing</a:t>
            </a:r>
          </a:p>
          <a:p>
            <a:pPr marL="0" indent="0">
              <a:buNone/>
            </a:pPr>
            <a:r>
              <a:rPr lang="en-US" dirty="0"/>
              <a:t>t</a:t>
            </a:r>
            <a:r>
              <a:rPr lang="en-US" dirty="0" smtClean="0"/>
              <a:t>he source from which the browser should basically read the</a:t>
            </a:r>
          </a:p>
          <a:p>
            <a:pPr marL="0" indent="0">
              <a:buNone/>
            </a:pPr>
            <a:r>
              <a:rPr lang="en-US" dirty="0"/>
              <a:t>t</a:t>
            </a:r>
            <a:r>
              <a:rPr lang="en-US" dirty="0" smtClean="0"/>
              <a:t>he image.</a:t>
            </a:r>
          </a:p>
          <a:p>
            <a:pPr marL="0" indent="0">
              <a:buNone/>
            </a:pPr>
            <a:r>
              <a:rPr lang="en-US" dirty="0" smtClean="0"/>
              <a:t> </a:t>
            </a: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32686068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fontScale="92500" lnSpcReduction="20000"/>
          </a:bodyPr>
          <a:lstStyle/>
          <a:p>
            <a:pPr marL="0" indent="0">
              <a:buNone/>
            </a:pPr>
            <a:r>
              <a:rPr lang="en-US" dirty="0" smtClean="0"/>
              <a:t> </a:t>
            </a:r>
          </a:p>
          <a:p>
            <a:pPr marL="0" indent="0">
              <a:buNone/>
            </a:pPr>
            <a:r>
              <a:rPr lang="en-US" dirty="0" smtClean="0"/>
              <a:t>IMAGES AND ATTRIBUTES</a:t>
            </a:r>
          </a:p>
          <a:p>
            <a:pPr marL="0" indent="0">
              <a:buNone/>
            </a:pPr>
            <a:endParaRPr lang="en-US" dirty="0" smtClean="0"/>
          </a:p>
          <a:p>
            <a:pPr marL="0" indent="0">
              <a:buNone/>
            </a:pPr>
            <a:r>
              <a:rPr lang="en-US" dirty="0"/>
              <a:t>Alt : is another attribute that stands for alternative text.</a:t>
            </a:r>
          </a:p>
          <a:p>
            <a:pPr marL="0" indent="0">
              <a:buNone/>
            </a:pPr>
            <a:r>
              <a:rPr lang="en-US" dirty="0"/>
              <a:t>It will describe what the image is about.</a:t>
            </a:r>
          </a:p>
          <a:p>
            <a:pPr marL="0" indent="0">
              <a:buNone/>
            </a:pPr>
            <a:r>
              <a:rPr lang="en-US" dirty="0"/>
              <a:t>This is very important for various reasons:</a:t>
            </a:r>
          </a:p>
          <a:p>
            <a:pPr marL="0" indent="0">
              <a:buNone/>
            </a:pPr>
            <a:r>
              <a:rPr lang="en-US" dirty="0"/>
              <a:t>One of them is that it will allow search engines, </a:t>
            </a:r>
            <a:r>
              <a:rPr lang="en-US" dirty="0" smtClean="0"/>
              <a:t>such as </a:t>
            </a:r>
          </a:p>
          <a:p>
            <a:pPr marL="0" indent="0">
              <a:buNone/>
            </a:pPr>
            <a:r>
              <a:rPr lang="en-US" dirty="0" smtClean="0"/>
              <a:t>Google Chrome, to actually know what is in the image,</a:t>
            </a:r>
          </a:p>
          <a:p>
            <a:pPr marL="0" indent="0">
              <a:buNone/>
            </a:pPr>
            <a:r>
              <a:rPr lang="en-US" dirty="0" smtClean="0"/>
              <a:t>Because without this description, search engines don’t </a:t>
            </a:r>
          </a:p>
          <a:p>
            <a:pPr marL="0" indent="0">
              <a:buNone/>
            </a:pPr>
            <a:r>
              <a:rPr lang="en-US" dirty="0" smtClean="0"/>
              <a:t>Really have a know of knowing what the image is actually </a:t>
            </a:r>
          </a:p>
          <a:p>
            <a:pPr marL="0" indent="0">
              <a:buNone/>
            </a:pPr>
            <a:r>
              <a:rPr lang="en-US" dirty="0"/>
              <a:t>a</a:t>
            </a:r>
            <a:r>
              <a:rPr lang="en-US" dirty="0" smtClean="0"/>
              <a:t>bout.</a:t>
            </a:r>
            <a:endParaRPr lang="en-US" dirty="0"/>
          </a:p>
          <a:p>
            <a:pPr marL="0" indent="0">
              <a:buNone/>
            </a:pPr>
            <a:r>
              <a:rPr lang="en-US" dirty="0" smtClean="0"/>
              <a:t> </a:t>
            </a: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3477732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lnSpcReduction="10000"/>
          </a:bodyPr>
          <a:lstStyle/>
          <a:p>
            <a:pPr marL="0" indent="0">
              <a:buNone/>
            </a:pPr>
            <a:r>
              <a:rPr lang="en-US" dirty="0" smtClean="0"/>
              <a:t> </a:t>
            </a:r>
          </a:p>
          <a:p>
            <a:pPr marL="0" indent="0">
              <a:buNone/>
            </a:pPr>
            <a:r>
              <a:rPr lang="en-US" dirty="0" smtClean="0"/>
              <a:t>IMAGES AND ATTRIBUTES</a:t>
            </a:r>
          </a:p>
          <a:p>
            <a:pPr marL="0" indent="0">
              <a:buNone/>
            </a:pPr>
            <a:endParaRPr lang="en-US" dirty="0" smtClean="0"/>
          </a:p>
          <a:p>
            <a:pPr marL="0" indent="0">
              <a:buNone/>
            </a:pPr>
            <a:r>
              <a:rPr lang="en-US" dirty="0" smtClean="0"/>
              <a:t>Another use case of alt is that whenever the image fails to load due to syntax errors the user might see the text.(</a:t>
            </a:r>
            <a:r>
              <a:rPr lang="en-US" dirty="0"/>
              <a:t>HTML code on a screen</a:t>
            </a:r>
            <a:r>
              <a:rPr lang="en-US" dirty="0" smtClean="0"/>
              <a:t>)</a:t>
            </a:r>
          </a:p>
          <a:p>
            <a:pPr marL="0" indent="0">
              <a:buNone/>
            </a:pPr>
            <a:r>
              <a:rPr lang="en-US" dirty="0" smtClean="0"/>
              <a:t>We can specify some more attributes which are quite important in this case. The image width and the image height.</a:t>
            </a:r>
          </a:p>
          <a:p>
            <a:pPr marL="0" indent="0">
              <a:buNone/>
            </a:pPr>
            <a:r>
              <a:rPr lang="en-US" dirty="0" smtClean="0"/>
              <a:t>The image is very big, let’s specify the width of 500 &amp; </a:t>
            </a:r>
          </a:p>
          <a:p>
            <a:pPr marL="0" indent="0">
              <a:buNone/>
            </a:pPr>
            <a:r>
              <a:rPr lang="en-US" dirty="0" smtClean="0"/>
              <a:t>Height of 200. width=“500” height=“200”</a:t>
            </a:r>
          </a:p>
          <a:p>
            <a:pPr marL="0" indent="0">
              <a:buNone/>
            </a:pPr>
            <a:r>
              <a:rPr lang="en-US" dirty="0" smtClean="0"/>
              <a:t>500 and 200 are pixels, and we will see this in CSS.</a:t>
            </a:r>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24902897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r>
              <a:rPr lang="en-US" dirty="0" smtClean="0"/>
              <a:t> </a:t>
            </a:r>
          </a:p>
          <a:p>
            <a:pPr marL="0" indent="0">
              <a:buNone/>
            </a:pPr>
            <a:r>
              <a:rPr lang="en-US" dirty="0" smtClean="0"/>
              <a:t>IMAGES AND ATTRIBUTES</a:t>
            </a:r>
          </a:p>
          <a:p>
            <a:pPr marL="0" indent="0">
              <a:buNone/>
            </a:pPr>
            <a:r>
              <a:rPr lang="en-US" dirty="0" smtClean="0"/>
              <a:t>Code challenge:</a:t>
            </a:r>
          </a:p>
          <a:p>
            <a:pPr marL="0" indent="0">
              <a:buNone/>
            </a:pPr>
            <a:endParaRPr lang="en-US" dirty="0"/>
          </a:p>
          <a:p>
            <a:pPr marL="0" indent="0">
              <a:buNone/>
            </a:pPr>
            <a:r>
              <a:rPr lang="en-US" dirty="0" smtClean="0"/>
              <a:t>Between The basic language of the web and posted by Laura Jones , upload laura-jones.jpg picture.</a:t>
            </a:r>
          </a:p>
          <a:p>
            <a:pPr marL="0" indent="0">
              <a:buNone/>
            </a:pPr>
            <a:r>
              <a:rPr lang="en-US" dirty="0" smtClean="0"/>
              <a:t>Give the picture the width of 50 and height 50.</a:t>
            </a:r>
          </a:p>
          <a:p>
            <a:pPr marL="0" indent="0">
              <a:buNone/>
            </a:pPr>
            <a:r>
              <a:rPr lang="en-US" smtClean="0"/>
              <a:t>Alt : </a:t>
            </a:r>
            <a:r>
              <a:rPr lang="en-US" dirty="0" smtClean="0"/>
              <a:t>Headshot of Laura Jones.</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40163456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r>
              <a:rPr lang="en-US" dirty="0" smtClean="0"/>
              <a:t> </a:t>
            </a:r>
          </a:p>
          <a:p>
            <a:pPr marL="0" indent="0">
              <a:buNone/>
            </a:pPr>
            <a:r>
              <a:rPr lang="en-US" dirty="0" smtClean="0"/>
              <a:t>HYPERLINKS</a:t>
            </a:r>
          </a:p>
          <a:p>
            <a:pPr marL="0" indent="0">
              <a:buNone/>
            </a:pPr>
            <a:r>
              <a:rPr lang="en-US" dirty="0" smtClean="0"/>
              <a:t>One of the fundamental building blocks of the internet are hyperlinks or for short , just links.</a:t>
            </a:r>
          </a:p>
          <a:p>
            <a:pPr marL="0" indent="0">
              <a:buNone/>
            </a:pPr>
            <a:r>
              <a:rPr lang="en-US" dirty="0" smtClean="0"/>
              <a:t>Links are what actually enables the internet to be a worldwide web. So without links between pages there would be no web.</a:t>
            </a:r>
          </a:p>
          <a:p>
            <a:pPr marL="0" indent="0">
              <a:buNone/>
            </a:pPr>
            <a:endParaRPr lang="en-US" dirty="0"/>
          </a:p>
          <a:p>
            <a:pPr marL="0" indent="0">
              <a:buNone/>
            </a:pPr>
            <a:r>
              <a:rPr lang="en-US" dirty="0" smtClean="0"/>
              <a:t>And so let’s now learn how to place links on our own </a:t>
            </a:r>
          </a:p>
          <a:p>
            <a:pPr marL="0" indent="0">
              <a:buNone/>
            </a:pPr>
            <a:r>
              <a:rPr lang="en-US" dirty="0" smtClean="0"/>
              <a:t>Webpages.</a:t>
            </a: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21756294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r>
              <a:rPr lang="en-US" dirty="0" smtClean="0"/>
              <a:t> </a:t>
            </a:r>
          </a:p>
          <a:p>
            <a:pPr marL="0" indent="0">
              <a:buNone/>
            </a:pPr>
            <a:r>
              <a:rPr lang="en-US" dirty="0" smtClean="0"/>
              <a:t>HYPERLINKS</a:t>
            </a:r>
          </a:p>
          <a:p>
            <a:pPr marL="0" indent="0">
              <a:buNone/>
            </a:pPr>
            <a:endParaRPr lang="en-US" dirty="0"/>
          </a:p>
          <a:p>
            <a:pPr marL="0" indent="0">
              <a:buNone/>
            </a:pPr>
            <a:r>
              <a:rPr lang="en-US" dirty="0" smtClean="0"/>
              <a:t>Now, we can place links into two big categories.</a:t>
            </a:r>
          </a:p>
          <a:p>
            <a:pPr marL="0" indent="0">
              <a:buNone/>
            </a:pPr>
            <a:r>
              <a:rPr lang="en-US" dirty="0" smtClean="0"/>
              <a:t>The first category is links that point to other pages within our own website. So, let’s say that here in our website, The code magazine, we had another blog post. So we could then create</a:t>
            </a:r>
          </a:p>
          <a:p>
            <a:pPr marL="0" indent="0">
              <a:buNone/>
            </a:pPr>
            <a:r>
              <a:rPr lang="en-US" dirty="0" smtClean="0"/>
              <a:t>a link from this page to that other page.</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16420959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r>
              <a:rPr lang="en-US" dirty="0" smtClean="0"/>
              <a:t> </a:t>
            </a:r>
          </a:p>
          <a:p>
            <a:pPr marL="0" indent="0">
              <a:buNone/>
            </a:pPr>
            <a:r>
              <a:rPr lang="en-US" dirty="0" smtClean="0"/>
              <a:t>HYPERLINKS</a:t>
            </a:r>
          </a:p>
          <a:p>
            <a:pPr marL="0" indent="0">
              <a:buNone/>
            </a:pPr>
            <a:endParaRPr lang="en-US" dirty="0"/>
          </a:p>
          <a:p>
            <a:pPr marL="0" indent="0">
              <a:buNone/>
            </a:pPr>
            <a:r>
              <a:rPr lang="en-US" dirty="0" smtClean="0"/>
              <a:t>Now, on the other hand, the other category is links that point to outside of our website.</a:t>
            </a:r>
          </a:p>
          <a:p>
            <a:pPr marL="0" indent="0">
              <a:buNone/>
            </a:pPr>
            <a:r>
              <a:rPr lang="en-US" dirty="0" smtClean="0"/>
              <a:t>So , for example if I placed a link to YouTube here on this page, then, that’s of course, would be a link to the outside of our website.</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29622847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lnSpcReduction="10000"/>
          </a:bodyPr>
          <a:lstStyle/>
          <a:p>
            <a:pPr marL="0" indent="0">
              <a:buNone/>
            </a:pPr>
            <a:r>
              <a:rPr lang="en-US" dirty="0" smtClean="0"/>
              <a:t> </a:t>
            </a:r>
          </a:p>
          <a:p>
            <a:pPr marL="0" indent="0">
              <a:buNone/>
            </a:pPr>
            <a:r>
              <a:rPr lang="en-US" dirty="0" smtClean="0"/>
              <a:t>HYPERLINKS</a:t>
            </a:r>
          </a:p>
          <a:p>
            <a:pPr marL="0" indent="0">
              <a:buNone/>
            </a:pPr>
            <a:endParaRPr lang="en-US" dirty="0"/>
          </a:p>
          <a:p>
            <a:pPr marL="0" indent="0">
              <a:buNone/>
            </a:pPr>
            <a:r>
              <a:rPr lang="en-US" dirty="0" smtClean="0"/>
              <a:t>So, for example if I placed a link to youtube</a:t>
            </a:r>
            <a:r>
              <a:rPr lang="en-US" dirty="0"/>
              <a:t>.com </a:t>
            </a:r>
            <a:r>
              <a:rPr lang="en-US" dirty="0" smtClean="0"/>
              <a:t>here on this page, then, that of course, would be a link to the outside of our website. Another one is MDN Web docs(a website where you can learn all about html, </a:t>
            </a:r>
            <a:r>
              <a:rPr lang="en-US" dirty="0" err="1" smtClean="0"/>
              <a:t>css</a:t>
            </a:r>
            <a:r>
              <a:rPr lang="en-US" dirty="0" smtClean="0"/>
              <a:t> and </a:t>
            </a:r>
            <a:r>
              <a:rPr lang="en-US" dirty="0" err="1" smtClean="0"/>
              <a:t>Javascript</a:t>
            </a:r>
            <a:r>
              <a:rPr lang="en-US" dirty="0" smtClean="0"/>
              <a:t>).</a:t>
            </a:r>
          </a:p>
          <a:p>
            <a:pPr marL="0" indent="0">
              <a:buNone/>
            </a:pPr>
            <a:endParaRPr lang="en-US" dirty="0"/>
          </a:p>
          <a:p>
            <a:pPr marL="0" indent="0">
              <a:buNone/>
            </a:pPr>
            <a:r>
              <a:rPr lang="en-US" dirty="0" smtClean="0"/>
              <a:t>Let’s grab the link of MDN web docs.</a:t>
            </a:r>
          </a:p>
          <a:p>
            <a:pPr marL="0" indent="0">
              <a:buNone/>
            </a:pPr>
            <a:r>
              <a:rPr lang="en-US" dirty="0" smtClean="0"/>
              <a:t>Google </a:t>
            </a:r>
            <a:r>
              <a:rPr lang="en-US" dirty="0" err="1" smtClean="0"/>
              <a:t>mdn</a:t>
            </a:r>
            <a:r>
              <a:rPr lang="en-US" dirty="0" smtClean="0"/>
              <a:t> html (Mozilla development network)</a:t>
            </a:r>
          </a:p>
          <a:p>
            <a:pPr marL="0" indent="0">
              <a:buNone/>
            </a:pPr>
            <a:r>
              <a:rPr lang="en-US" dirty="0" smtClean="0"/>
              <a:t>Copy the URL.</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4584252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r>
              <a:rPr lang="en-US" dirty="0" smtClean="0"/>
              <a:t> </a:t>
            </a:r>
          </a:p>
          <a:p>
            <a:pPr marL="0" indent="0">
              <a:buNone/>
            </a:pPr>
            <a:r>
              <a:rPr lang="en-US" dirty="0" smtClean="0"/>
              <a:t>HYPERLINKS</a:t>
            </a:r>
          </a:p>
          <a:p>
            <a:pPr marL="0" indent="0">
              <a:buNone/>
            </a:pPr>
            <a:r>
              <a:rPr lang="en-US" dirty="0" smtClean="0"/>
              <a:t>Create a link after the ordered list then use your </a:t>
            </a:r>
            <a:r>
              <a:rPr lang="en-US" dirty="0" err="1" smtClean="0"/>
              <a:t>url</a:t>
            </a:r>
            <a:r>
              <a:rPr lang="en-US" dirty="0" smtClean="0"/>
              <a:t>(check the demo)</a:t>
            </a:r>
          </a:p>
          <a:p>
            <a:pPr marL="0" indent="0">
              <a:buNone/>
            </a:pPr>
            <a:r>
              <a:rPr lang="en-US" dirty="0" smtClean="0"/>
              <a:t>The text to be used is MDN Web docs.</a:t>
            </a:r>
          </a:p>
          <a:p>
            <a:pPr marL="0" indent="0">
              <a:buNone/>
            </a:pPr>
            <a:r>
              <a:rPr lang="en-US" dirty="0" smtClean="0"/>
              <a:t>Nest your link into a paragraph</a:t>
            </a:r>
          </a:p>
          <a:p>
            <a:pPr marL="0" indent="0">
              <a:buNone/>
            </a:pPr>
            <a:r>
              <a:rPr lang="en-US" dirty="0" smtClean="0"/>
              <a:t>&lt;p&gt; You can learn more at &lt;a&gt;&lt;/a&gt; &lt;/p&gt;</a:t>
            </a:r>
          </a:p>
          <a:p>
            <a:pPr marL="0" indent="0">
              <a:buNone/>
            </a:pPr>
            <a:r>
              <a:rPr lang="en-US" dirty="0" smtClean="0"/>
              <a:t>Here we navigate directly to MDN page and our own page</a:t>
            </a:r>
          </a:p>
          <a:p>
            <a:pPr marL="0" indent="0">
              <a:buNone/>
            </a:pPr>
            <a:r>
              <a:rPr lang="en-US" dirty="0" smtClean="0"/>
              <a:t>Disappeared. </a:t>
            </a:r>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2550764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6841"/>
            <a:ext cx="10515600" cy="1343847"/>
          </a:xfrm>
        </p:spPr>
        <p:txBody>
          <a:bodyPr>
            <a:normAutofit fontScale="90000"/>
          </a:bodyPr>
          <a:lstStyle/>
          <a:p>
            <a:r>
              <a:rPr lang="en-US" dirty="0" smtClean="0"/>
              <a:t/>
            </a:r>
            <a:br>
              <a:rPr lang="en-US" dirty="0" smtClean="0"/>
            </a:br>
            <a:r>
              <a:rPr lang="en-US" dirty="0"/>
              <a:t>A HIGH-LEVEL OVERVIEW OF WEB DEVELOPMENT</a:t>
            </a:r>
            <a:br>
              <a:rPr lang="en-US" dirty="0"/>
            </a:br>
            <a:endParaRPr lang="en-US" dirty="0"/>
          </a:p>
        </p:txBody>
      </p:sp>
      <p:pic>
        <p:nvPicPr>
          <p:cNvPr id="5" name="Content Placeholder 4"/>
          <p:cNvPicPr>
            <a:picLocks noGrp="1"/>
          </p:cNvPicPr>
          <p:nvPr>
            <p:ph idx="1"/>
          </p:nvPr>
        </p:nvPicPr>
        <p:blipFill>
          <a:blip r:embed="rId2"/>
          <a:stretch>
            <a:fillRect/>
          </a:stretch>
        </p:blipFill>
        <p:spPr>
          <a:xfrm>
            <a:off x="220718" y="1789112"/>
            <a:ext cx="11808372" cy="4926997"/>
          </a:xfrm>
          <a:prstGeom prst="rect">
            <a:avLst/>
          </a:prstGeom>
        </p:spPr>
      </p:pic>
    </p:spTree>
    <p:extLst>
      <p:ext uri="{BB962C8B-B14F-4D97-AF65-F5344CB8AC3E}">
        <p14:creationId xmlns:p14="http://schemas.microsoft.com/office/powerpoint/2010/main" val="517877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lnSpcReduction="10000"/>
          </a:bodyPr>
          <a:lstStyle/>
          <a:p>
            <a:pPr marL="0" indent="0">
              <a:buNone/>
            </a:pPr>
            <a:r>
              <a:rPr lang="en-US" dirty="0" smtClean="0"/>
              <a:t> </a:t>
            </a:r>
          </a:p>
          <a:p>
            <a:pPr marL="0" indent="0">
              <a:buNone/>
            </a:pPr>
            <a:r>
              <a:rPr lang="en-US" dirty="0" smtClean="0"/>
              <a:t>HYPERLINKS</a:t>
            </a:r>
          </a:p>
          <a:p>
            <a:pPr marL="0" indent="0">
              <a:buNone/>
            </a:pPr>
            <a:r>
              <a:rPr lang="en-US" dirty="0" smtClean="0"/>
              <a:t>And we can go back to the main page. To avoid this, we can open a link to a new tab by adding an attribute to the link target=“_blank”. This will open the link in a new tab and our original one is still open.</a:t>
            </a:r>
          </a:p>
          <a:p>
            <a:pPr marL="0" indent="0">
              <a:buNone/>
            </a:pPr>
            <a:endParaRPr lang="en-US" dirty="0"/>
          </a:p>
          <a:p>
            <a:pPr marL="0" indent="0">
              <a:buNone/>
            </a:pPr>
            <a:r>
              <a:rPr lang="en-US" dirty="0" smtClean="0"/>
              <a:t>Now let’s link to an internal page.</a:t>
            </a:r>
          </a:p>
          <a:p>
            <a:pPr marL="0" indent="0">
              <a:buNone/>
            </a:pPr>
            <a:r>
              <a:rPr lang="en-US" dirty="0" smtClean="0"/>
              <a:t>Look at the demo, we have Blog, challenges, Flexbox, </a:t>
            </a:r>
          </a:p>
          <a:p>
            <a:pPr marL="0" indent="0">
              <a:buNone/>
            </a:pPr>
            <a:r>
              <a:rPr lang="en-US" dirty="0" smtClean="0"/>
              <a:t>CSS Grid.</a:t>
            </a:r>
          </a:p>
          <a:p>
            <a:pPr marL="0" indent="0">
              <a:buNone/>
            </a:pPr>
            <a:r>
              <a:rPr lang="en-US" dirty="0" smtClean="0"/>
              <a:t>Let’s create the first link blog and a new page to link to.</a:t>
            </a:r>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29039779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r>
              <a:rPr lang="en-US" dirty="0" smtClean="0"/>
              <a:t> </a:t>
            </a:r>
          </a:p>
          <a:p>
            <a:pPr marL="0" indent="0">
              <a:buNone/>
            </a:pPr>
            <a:r>
              <a:rPr lang="en-US" dirty="0" smtClean="0"/>
              <a:t>HYPERLINKS</a:t>
            </a:r>
          </a:p>
          <a:p>
            <a:pPr marL="0" indent="0">
              <a:buNone/>
            </a:pPr>
            <a:r>
              <a:rPr lang="en-US" dirty="0" smtClean="0"/>
              <a:t>Create a file and call it blog.html</a:t>
            </a:r>
          </a:p>
          <a:p>
            <a:pPr marL="0" indent="0">
              <a:buNone/>
            </a:pPr>
            <a:r>
              <a:rPr lang="en-US" dirty="0" smtClean="0"/>
              <a:t>Give the title BLOG</a:t>
            </a:r>
          </a:p>
          <a:p>
            <a:pPr marL="0" indent="0">
              <a:buNone/>
            </a:pPr>
            <a:r>
              <a:rPr lang="en-US" dirty="0" smtClean="0"/>
              <a:t>h2 BLOG</a:t>
            </a:r>
          </a:p>
          <a:p>
            <a:pPr marL="0" indent="0">
              <a:buNone/>
            </a:pPr>
            <a:r>
              <a:rPr lang="en-US" dirty="0" smtClean="0"/>
              <a:t>Create a link under h1: The code magazine.</a:t>
            </a:r>
          </a:p>
          <a:p>
            <a:pPr marL="0" indent="0">
              <a:buNone/>
            </a:pPr>
            <a:r>
              <a:rPr lang="en-US" dirty="0" smtClean="0"/>
              <a:t>Give to the attribute </a:t>
            </a:r>
            <a:r>
              <a:rPr lang="en-US" dirty="0" err="1" smtClean="0"/>
              <a:t>href</a:t>
            </a:r>
            <a:r>
              <a:rPr lang="en-US" dirty="0" smtClean="0"/>
              <a:t>=“blog.html”</a:t>
            </a:r>
          </a:p>
          <a:p>
            <a:pPr marL="0" indent="0">
              <a:buNone/>
            </a:pPr>
            <a:r>
              <a:rPr lang="en-US" dirty="0" smtClean="0"/>
              <a:t>You can create another link on blog page that points back</a:t>
            </a:r>
          </a:p>
          <a:p>
            <a:pPr marL="0" indent="0">
              <a:buNone/>
            </a:pPr>
            <a:r>
              <a:rPr lang="en-US" dirty="0"/>
              <a:t>t</a:t>
            </a:r>
            <a:r>
              <a:rPr lang="en-US" dirty="0" smtClean="0"/>
              <a:t>o index.html, with the text Back to home(Do this challenge, I give you 3 minutes.)</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8365335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r>
              <a:rPr lang="en-US" dirty="0" smtClean="0"/>
              <a:t> </a:t>
            </a:r>
          </a:p>
          <a:p>
            <a:pPr marL="0" indent="0">
              <a:buNone/>
            </a:pPr>
            <a:r>
              <a:rPr lang="en-US" dirty="0" smtClean="0"/>
              <a:t>HYPERLINKS</a:t>
            </a:r>
          </a:p>
          <a:p>
            <a:pPr marL="0" indent="0">
              <a:buNone/>
            </a:pPr>
            <a:r>
              <a:rPr lang="en-US" dirty="0" smtClean="0"/>
              <a:t>To finish, we can specify a link that does not go anywhere</a:t>
            </a:r>
          </a:p>
          <a:p>
            <a:pPr marL="0" indent="0">
              <a:buNone/>
            </a:pPr>
            <a:r>
              <a:rPr lang="en-US" dirty="0" smtClean="0"/>
              <a:t>Let’s try it with Challenges, Flexbox, CSS Grid.</a:t>
            </a:r>
          </a:p>
          <a:p>
            <a:pPr marL="0" indent="0">
              <a:buNone/>
            </a:pPr>
            <a:r>
              <a:rPr lang="en-US" dirty="0" smtClean="0"/>
              <a:t>This is simple. Just create a link give the attribute </a:t>
            </a:r>
            <a:r>
              <a:rPr lang="en-US" dirty="0" err="1" smtClean="0"/>
              <a:t>href</a:t>
            </a:r>
            <a:r>
              <a:rPr lang="en-US" dirty="0" smtClean="0"/>
              <a:t> a # symbol then add the text between the &lt;a&gt; tags like Challenges, Flexbox, and CSS Grid.</a:t>
            </a:r>
          </a:p>
          <a:p>
            <a:pPr marL="0" indent="0">
              <a:buNone/>
            </a:pPr>
            <a:endParaRPr lang="en-US" dirty="0"/>
          </a:p>
          <a:p>
            <a:pPr marL="0" indent="0">
              <a:buNone/>
            </a:pPr>
            <a:r>
              <a:rPr lang="en-US" dirty="0" smtClean="0"/>
              <a:t>Note that when you click to these pages the go anywhere</a:t>
            </a:r>
          </a:p>
          <a:p>
            <a:pPr marL="0" indent="0">
              <a:buNone/>
            </a:pPr>
            <a:r>
              <a:rPr lang="en-US" dirty="0" smtClean="0"/>
              <a:t>but send you to the top of the page.</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33323195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r>
              <a:rPr lang="en-US" dirty="0" smtClean="0"/>
              <a:t> </a:t>
            </a:r>
          </a:p>
          <a:p>
            <a:pPr marL="0" indent="0">
              <a:buNone/>
            </a:pPr>
            <a:r>
              <a:rPr lang="en-US" dirty="0" smtClean="0"/>
              <a:t>STRUCTURING OUR PAGE(HTML 5 Elements)</a:t>
            </a:r>
          </a:p>
          <a:p>
            <a:pPr marL="0" indent="0">
              <a:buNone/>
            </a:pPr>
            <a:r>
              <a:rPr lang="en-US" dirty="0" smtClean="0"/>
              <a:t>The page is lacking some structure. If we look at all the elements we have been using, they appear one after another.</a:t>
            </a:r>
          </a:p>
          <a:p>
            <a:pPr marL="0" indent="0">
              <a:buNone/>
            </a:pPr>
            <a:r>
              <a:rPr lang="en-US" dirty="0" smtClean="0"/>
              <a:t>They’re not really distinguished form one another, and especially they’re not grouped together in any logical way.</a:t>
            </a:r>
          </a:p>
          <a:p>
            <a:pPr marL="0" indent="0">
              <a:buNone/>
            </a:pPr>
            <a:r>
              <a:rPr lang="en-US" dirty="0" smtClean="0"/>
              <a:t>And so, let’s change that by creating some container elements, which will then group these elements together.</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23273311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r>
              <a:rPr lang="en-US" dirty="0" smtClean="0"/>
              <a:t> </a:t>
            </a:r>
          </a:p>
          <a:p>
            <a:pPr marL="0" indent="0">
              <a:buNone/>
            </a:pPr>
            <a:r>
              <a:rPr lang="en-US" dirty="0" smtClean="0"/>
              <a:t>STRUCTURING OUR PAGE(HTML 5 Elements)</a:t>
            </a:r>
          </a:p>
          <a:p>
            <a:pPr marL="0" indent="0">
              <a:buNone/>
            </a:pPr>
            <a:r>
              <a:rPr lang="en-US" dirty="0" smtClean="0"/>
              <a:t>So, one of the things that first come to mind is the links.</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pic>
        <p:nvPicPr>
          <p:cNvPr id="4" name="Picture 3"/>
          <p:cNvPicPr>
            <a:picLocks noChangeAspect="1"/>
          </p:cNvPicPr>
          <p:nvPr/>
        </p:nvPicPr>
        <p:blipFill>
          <a:blip r:embed="rId2"/>
          <a:stretch>
            <a:fillRect/>
          </a:stretch>
        </p:blipFill>
        <p:spPr>
          <a:xfrm>
            <a:off x="838200" y="3535407"/>
            <a:ext cx="9220200" cy="3035209"/>
          </a:xfrm>
          <a:prstGeom prst="rect">
            <a:avLst/>
          </a:prstGeom>
        </p:spPr>
      </p:pic>
    </p:spTree>
    <p:extLst>
      <p:ext uri="{BB962C8B-B14F-4D97-AF65-F5344CB8AC3E}">
        <p14:creationId xmlns:p14="http://schemas.microsoft.com/office/powerpoint/2010/main" val="4237208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r>
              <a:rPr lang="en-US" dirty="0" smtClean="0"/>
              <a:t> </a:t>
            </a:r>
          </a:p>
          <a:p>
            <a:pPr marL="0" indent="0">
              <a:buNone/>
            </a:pPr>
            <a:r>
              <a:rPr lang="en-US" dirty="0" smtClean="0"/>
              <a:t>STRUCTURING OUR PAGE(HTML 5 Elements)</a:t>
            </a:r>
          </a:p>
          <a:p>
            <a:pPr marL="0" indent="0">
              <a:buNone/>
            </a:pPr>
            <a:r>
              <a:rPr lang="en-US" dirty="0" smtClean="0"/>
              <a:t>All these links look like a page navigation. So, a page navigation is usually what we want, when we have a couple of links at the top of a page. And what we can do is to specify a special element, and then place all the links into that element. And the element that I mean is called &lt;</a:t>
            </a:r>
            <a:r>
              <a:rPr lang="en-US" dirty="0" err="1" smtClean="0"/>
              <a:t>nav</a:t>
            </a:r>
            <a:r>
              <a:rPr lang="en-US" dirty="0" smtClean="0"/>
              <a:t>&gt;, which stands for navigation.</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pic>
        <p:nvPicPr>
          <p:cNvPr id="5" name="Picture 4"/>
          <p:cNvPicPr>
            <a:picLocks noChangeAspect="1"/>
          </p:cNvPicPr>
          <p:nvPr/>
        </p:nvPicPr>
        <p:blipFill>
          <a:blip r:embed="rId2"/>
          <a:stretch>
            <a:fillRect/>
          </a:stretch>
        </p:blipFill>
        <p:spPr>
          <a:xfrm>
            <a:off x="1601968" y="5185954"/>
            <a:ext cx="8182112" cy="1436643"/>
          </a:xfrm>
          <a:prstGeom prst="rect">
            <a:avLst/>
          </a:prstGeom>
        </p:spPr>
      </p:pic>
    </p:spTree>
    <p:extLst>
      <p:ext uri="{BB962C8B-B14F-4D97-AF65-F5344CB8AC3E}">
        <p14:creationId xmlns:p14="http://schemas.microsoft.com/office/powerpoint/2010/main" val="29148828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lnSpcReduction="10000"/>
          </a:bodyPr>
          <a:lstStyle/>
          <a:p>
            <a:pPr marL="0" indent="0">
              <a:buNone/>
            </a:pPr>
            <a:r>
              <a:rPr lang="en-US" dirty="0" smtClean="0"/>
              <a:t> </a:t>
            </a:r>
          </a:p>
          <a:p>
            <a:pPr marL="0" indent="0">
              <a:buNone/>
            </a:pPr>
            <a:r>
              <a:rPr lang="en-US" dirty="0" smtClean="0"/>
              <a:t>STRUCTURING OUR PAGE(HTML 5 Elements)</a:t>
            </a:r>
          </a:p>
          <a:p>
            <a:pPr marL="0" indent="0">
              <a:buNone/>
            </a:pPr>
            <a:r>
              <a:rPr lang="en-US" dirty="0" smtClean="0"/>
              <a:t>Now the thing is that when we update our page, it does look exactly the same. So, all that happens here, is that this basically created like an invisible box, which contains the elements(links).</a:t>
            </a:r>
          </a:p>
          <a:p>
            <a:pPr marL="0" indent="0">
              <a:buNone/>
            </a:pPr>
            <a:endParaRPr lang="en-US" dirty="0"/>
          </a:p>
          <a:p>
            <a:pPr marL="0" indent="0">
              <a:buNone/>
            </a:pPr>
            <a:r>
              <a:rPr lang="en-US" dirty="0" smtClean="0"/>
              <a:t>The element </a:t>
            </a:r>
            <a:r>
              <a:rPr lang="en-US" dirty="0" err="1" smtClean="0"/>
              <a:t>nav</a:t>
            </a:r>
            <a:r>
              <a:rPr lang="en-US" dirty="0" smtClean="0"/>
              <a:t> on itself doesn’t do  anything, all it does</a:t>
            </a:r>
          </a:p>
          <a:p>
            <a:pPr marL="0" indent="0">
              <a:buNone/>
            </a:pPr>
            <a:r>
              <a:rPr lang="en-US" dirty="0" smtClean="0"/>
              <a:t>Is to group the links together. Now, it’s like there is no </a:t>
            </a:r>
          </a:p>
          <a:p>
            <a:pPr marL="0" indent="0">
              <a:buNone/>
            </a:pPr>
            <a:r>
              <a:rPr lang="en-US" dirty="0"/>
              <a:t>n</a:t>
            </a:r>
            <a:r>
              <a:rPr lang="en-US" dirty="0" smtClean="0"/>
              <a:t>eed of using the container element(</a:t>
            </a:r>
            <a:r>
              <a:rPr lang="en-US" dirty="0" err="1" smtClean="0"/>
              <a:t>nav</a:t>
            </a:r>
            <a:r>
              <a:rPr lang="en-US" dirty="0" smtClean="0"/>
              <a:t>) but when we </a:t>
            </a:r>
          </a:p>
          <a:p>
            <a:pPr marL="0" indent="0">
              <a:buNone/>
            </a:pPr>
            <a:r>
              <a:rPr lang="en-US" dirty="0" smtClean="0"/>
              <a:t>Start using CSS it will be very important to use it.</a:t>
            </a:r>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24331739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r>
              <a:rPr lang="en-US" dirty="0" smtClean="0"/>
              <a:t> </a:t>
            </a:r>
          </a:p>
          <a:p>
            <a:pPr marL="0" indent="0">
              <a:buNone/>
            </a:pPr>
            <a:r>
              <a:rPr lang="en-US" dirty="0" smtClean="0"/>
              <a:t>STRUCTURING OUR PAGE(HTML 5 Elements)</a:t>
            </a:r>
          </a:p>
          <a:p>
            <a:pPr marL="0" indent="0">
              <a:buNone/>
            </a:pPr>
            <a:r>
              <a:rPr lang="en-US" dirty="0" smtClean="0"/>
              <a:t>We can also group the navigation and the heading h1 into a header element. A header means a top part of a web document, or it can also mean the top part of some smaller unit, as we will see in a minute.</a:t>
            </a:r>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pic>
        <p:nvPicPr>
          <p:cNvPr id="4" name="Picture 3"/>
          <p:cNvPicPr>
            <a:picLocks noChangeAspect="1"/>
          </p:cNvPicPr>
          <p:nvPr/>
        </p:nvPicPr>
        <p:blipFill>
          <a:blip r:embed="rId2"/>
          <a:stretch>
            <a:fillRect/>
          </a:stretch>
        </p:blipFill>
        <p:spPr>
          <a:xfrm>
            <a:off x="3631474" y="4093845"/>
            <a:ext cx="6322423" cy="2663052"/>
          </a:xfrm>
          <a:prstGeom prst="rect">
            <a:avLst/>
          </a:prstGeom>
        </p:spPr>
      </p:pic>
    </p:spTree>
    <p:extLst>
      <p:ext uri="{BB962C8B-B14F-4D97-AF65-F5344CB8AC3E}">
        <p14:creationId xmlns:p14="http://schemas.microsoft.com/office/powerpoint/2010/main" val="20437795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r>
              <a:rPr lang="en-US" dirty="0" smtClean="0"/>
              <a:t> </a:t>
            </a:r>
          </a:p>
          <a:p>
            <a:pPr marL="0" indent="0">
              <a:buNone/>
            </a:pPr>
            <a:r>
              <a:rPr lang="en-US" dirty="0" smtClean="0"/>
              <a:t>STRUCTURING OUR PAGE(HTML 5 Elements)</a:t>
            </a:r>
          </a:p>
          <a:p>
            <a:pPr marL="0" indent="0">
              <a:buNone/>
            </a:pPr>
            <a:r>
              <a:rPr lang="en-US" dirty="0" smtClean="0"/>
              <a:t>Again, nothing will change visually, but we told the browser like, “Hey, all of this here is our webpage header”</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pic>
        <p:nvPicPr>
          <p:cNvPr id="5" name="Picture 4"/>
          <p:cNvPicPr>
            <a:picLocks noChangeAspect="1"/>
          </p:cNvPicPr>
          <p:nvPr/>
        </p:nvPicPr>
        <p:blipFill>
          <a:blip r:embed="rId2"/>
          <a:stretch>
            <a:fillRect/>
          </a:stretch>
        </p:blipFill>
        <p:spPr>
          <a:xfrm>
            <a:off x="2676933" y="3657600"/>
            <a:ext cx="4695825" cy="4894761"/>
          </a:xfrm>
          <a:prstGeom prst="rect">
            <a:avLst/>
          </a:prstGeom>
        </p:spPr>
      </p:pic>
    </p:spTree>
    <p:extLst>
      <p:ext uri="{BB962C8B-B14F-4D97-AF65-F5344CB8AC3E}">
        <p14:creationId xmlns:p14="http://schemas.microsoft.com/office/powerpoint/2010/main" val="22823797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fontScale="92500" lnSpcReduction="10000"/>
          </a:bodyPr>
          <a:lstStyle/>
          <a:p>
            <a:pPr marL="0" indent="0">
              <a:buNone/>
            </a:pPr>
            <a:r>
              <a:rPr lang="en-US" dirty="0" smtClean="0"/>
              <a:t> </a:t>
            </a:r>
          </a:p>
          <a:p>
            <a:pPr marL="0" indent="0">
              <a:buNone/>
            </a:pPr>
            <a:r>
              <a:rPr lang="en-US" dirty="0" smtClean="0"/>
              <a:t>STRUCTURING OUR PAGE(HTML 5 Elements)</a:t>
            </a:r>
          </a:p>
          <a:p>
            <a:pPr marL="0" indent="0">
              <a:buNone/>
            </a:pPr>
            <a:r>
              <a:rPr lang="en-US" dirty="0" smtClean="0"/>
              <a:t>So, it’s the top part of our page.</a:t>
            </a:r>
          </a:p>
          <a:p>
            <a:pPr marL="0" indent="0">
              <a:buNone/>
            </a:pPr>
            <a:r>
              <a:rPr lang="en-US" dirty="0" smtClean="0"/>
              <a:t>Let’s now put all the remaining part of our webpage into the article element.</a:t>
            </a:r>
          </a:p>
          <a:p>
            <a:pPr marL="0" indent="0">
              <a:buNone/>
            </a:pPr>
            <a:r>
              <a:rPr lang="en-US" dirty="0" smtClean="0"/>
              <a:t>&lt;article&gt;</a:t>
            </a:r>
          </a:p>
          <a:p>
            <a:pPr marL="0" indent="0">
              <a:buNone/>
            </a:pPr>
            <a:r>
              <a:rPr lang="en-US" dirty="0" smtClean="0"/>
              <a:t>&lt;h2&gt;The basic language of </a:t>
            </a:r>
            <a:r>
              <a:rPr lang="en-US" dirty="0" err="1" smtClean="0"/>
              <a:t>Web:HTML</a:t>
            </a:r>
            <a:r>
              <a:rPr lang="en-US" dirty="0" smtClean="0"/>
              <a:t>&lt;/h2&gt;</a:t>
            </a:r>
          </a:p>
          <a:p>
            <a:pPr marL="0" indent="0">
              <a:buNone/>
            </a:pPr>
            <a:r>
              <a:rPr lang="en-US" dirty="0" smtClean="0"/>
              <a:t>…….</a:t>
            </a:r>
          </a:p>
          <a:p>
            <a:pPr marL="0" indent="0">
              <a:buNone/>
            </a:pPr>
            <a:r>
              <a:rPr lang="en-US" dirty="0" smtClean="0"/>
              <a:t>&lt;p&gt;Hopefully you learned something new here. See you</a:t>
            </a:r>
          </a:p>
          <a:p>
            <a:pPr marL="0" indent="0">
              <a:buNone/>
            </a:pPr>
            <a:r>
              <a:rPr lang="en-US" dirty="0" smtClean="0"/>
              <a:t>Next time&lt;/p&gt;</a:t>
            </a:r>
          </a:p>
          <a:p>
            <a:pPr marL="0" indent="0">
              <a:buNone/>
            </a:pPr>
            <a:r>
              <a:rPr lang="en-US" dirty="0" smtClean="0"/>
              <a:t>&lt;/article&gt;</a:t>
            </a:r>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3301191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sp>
        <p:nvSpPr>
          <p:cNvPr id="3" name="Content Placeholder 2"/>
          <p:cNvSpPr>
            <a:spLocks noGrp="1"/>
          </p:cNvSpPr>
          <p:nvPr>
            <p:ph idx="1"/>
          </p:nvPr>
        </p:nvSpPr>
        <p:spPr/>
        <p:txBody>
          <a:bodyPr/>
          <a:lstStyle/>
          <a:p>
            <a:r>
              <a:rPr lang="en-US" b="1" dirty="0"/>
              <a:t>Now as we can see from these file extensions, we have some HTML, CSS, and also a JavaScript code here. And these are precisely the THREE LANGUAGES that browsers can understand</a:t>
            </a:r>
            <a:r>
              <a:rPr lang="en-US" b="1" dirty="0" smtClean="0"/>
              <a:t>.</a:t>
            </a:r>
          </a:p>
          <a:p>
            <a:pPr marL="0" indent="0">
              <a:buNone/>
            </a:pPr>
            <a:endParaRPr lang="en-US" dirty="0"/>
          </a:p>
          <a:p>
            <a:r>
              <a:rPr lang="en-US" b="1" dirty="0"/>
              <a:t>So what this means is that all of the code that makes up a website needs to always be written in HTML, CSS and JavaScript. Because these are essentially the three core technologies that any browser can understand.</a:t>
            </a:r>
            <a:endParaRPr lang="en-US" dirty="0"/>
          </a:p>
          <a:p>
            <a:endParaRPr lang="en-US" dirty="0"/>
          </a:p>
        </p:txBody>
      </p:sp>
    </p:spTree>
    <p:extLst>
      <p:ext uri="{BB962C8B-B14F-4D97-AF65-F5344CB8AC3E}">
        <p14:creationId xmlns:p14="http://schemas.microsoft.com/office/powerpoint/2010/main" val="41401294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r>
              <a:rPr lang="en-US" dirty="0" smtClean="0"/>
              <a:t> </a:t>
            </a:r>
          </a:p>
          <a:p>
            <a:pPr marL="0" indent="0">
              <a:buNone/>
            </a:pPr>
            <a:r>
              <a:rPr lang="en-US" dirty="0" smtClean="0"/>
              <a:t>STRUCTURING OUR PAGE(HTML 5 Elements)</a:t>
            </a:r>
          </a:p>
          <a:p>
            <a:pPr marL="0" indent="0">
              <a:buNone/>
            </a:pPr>
            <a:r>
              <a:rPr lang="en-US" dirty="0" smtClean="0"/>
              <a:t>So now, basically, our body has only two direct child elements. We only have a header and we have an article.</a:t>
            </a: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pic>
        <p:nvPicPr>
          <p:cNvPr id="4" name="Picture 3"/>
          <p:cNvPicPr>
            <a:picLocks noChangeAspect="1"/>
          </p:cNvPicPr>
          <p:nvPr/>
        </p:nvPicPr>
        <p:blipFill>
          <a:blip r:embed="rId2"/>
          <a:stretch>
            <a:fillRect/>
          </a:stretch>
        </p:blipFill>
        <p:spPr>
          <a:xfrm>
            <a:off x="1319484" y="3641135"/>
            <a:ext cx="5686425" cy="4905375"/>
          </a:xfrm>
          <a:prstGeom prst="rect">
            <a:avLst/>
          </a:prstGeom>
        </p:spPr>
      </p:pic>
    </p:spTree>
    <p:extLst>
      <p:ext uri="{BB962C8B-B14F-4D97-AF65-F5344CB8AC3E}">
        <p14:creationId xmlns:p14="http://schemas.microsoft.com/office/powerpoint/2010/main" val="2960028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r>
              <a:rPr lang="en-US" dirty="0" smtClean="0"/>
              <a:t> </a:t>
            </a:r>
          </a:p>
          <a:p>
            <a:pPr marL="0" indent="0">
              <a:buNone/>
            </a:pPr>
            <a:r>
              <a:rPr lang="en-US" dirty="0" smtClean="0"/>
              <a:t>STRUCTURING OUR PAGE(HTML 5 Elements)</a:t>
            </a:r>
          </a:p>
          <a:p>
            <a:pPr marL="0" indent="0">
              <a:buNone/>
            </a:pPr>
            <a:r>
              <a:rPr lang="en-US" dirty="0" smtClean="0"/>
              <a:t>Nicely placed inside of its own box. So , one thing that you might ask, Well, if these boxes, all of them don’t do anything , why don’t we call of them just </a:t>
            </a:r>
            <a:r>
              <a:rPr lang="en-US" dirty="0" err="1" smtClean="0"/>
              <a:t>nav</a:t>
            </a:r>
            <a:r>
              <a:rPr lang="en-US" dirty="0" smtClean="0"/>
              <a:t>, or all of them header, or all of them article? Header could be called article and nothing could change on the page? However we don’t do that for something called Semantic HTML. I will explain it briefly very soon.</a:t>
            </a:r>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36962513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r>
              <a:rPr lang="en-US" dirty="0" smtClean="0"/>
              <a:t>We can also group the top of our article within a header.</a:t>
            </a:r>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pic>
        <p:nvPicPr>
          <p:cNvPr id="4" name="Picture 3"/>
          <p:cNvPicPr>
            <a:picLocks noChangeAspect="1"/>
          </p:cNvPicPr>
          <p:nvPr/>
        </p:nvPicPr>
        <p:blipFill>
          <a:blip r:embed="rId2"/>
          <a:stretch>
            <a:fillRect/>
          </a:stretch>
        </p:blipFill>
        <p:spPr>
          <a:xfrm>
            <a:off x="838200" y="2266520"/>
            <a:ext cx="11303454" cy="5011531"/>
          </a:xfrm>
          <a:prstGeom prst="rect">
            <a:avLst/>
          </a:prstGeom>
        </p:spPr>
      </p:pic>
    </p:spTree>
    <p:extLst>
      <p:ext uri="{BB962C8B-B14F-4D97-AF65-F5344CB8AC3E}">
        <p14:creationId xmlns:p14="http://schemas.microsoft.com/office/powerpoint/2010/main" val="9045946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r>
              <a:rPr lang="en-US" dirty="0" smtClean="0"/>
              <a:t>If we look at the demo , we don’t have these related posts yet,</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pic>
        <p:nvPicPr>
          <p:cNvPr id="5" name="Picture 4"/>
          <p:cNvPicPr>
            <a:picLocks noChangeAspect="1"/>
          </p:cNvPicPr>
          <p:nvPr/>
        </p:nvPicPr>
        <p:blipFill>
          <a:blip r:embed="rId2"/>
          <a:stretch>
            <a:fillRect/>
          </a:stretch>
        </p:blipFill>
        <p:spPr>
          <a:xfrm>
            <a:off x="702399" y="2270624"/>
            <a:ext cx="8493851" cy="4260805"/>
          </a:xfrm>
          <a:prstGeom prst="rect">
            <a:avLst/>
          </a:prstGeom>
        </p:spPr>
      </p:pic>
    </p:spTree>
    <p:extLst>
      <p:ext uri="{BB962C8B-B14F-4D97-AF65-F5344CB8AC3E}">
        <p14:creationId xmlns:p14="http://schemas.microsoft.com/office/powerpoint/2010/main" val="26374640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r>
              <a:rPr lang="en-US" dirty="0" smtClean="0"/>
              <a:t>But we also have this part here at the bottom. And this kind of the content that comes at the very end of a page is what we usually call the footer.</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pic>
        <p:nvPicPr>
          <p:cNvPr id="4" name="Picture 3"/>
          <p:cNvPicPr>
            <a:picLocks noChangeAspect="1"/>
          </p:cNvPicPr>
          <p:nvPr/>
        </p:nvPicPr>
        <p:blipFill>
          <a:blip r:embed="rId2"/>
          <a:stretch>
            <a:fillRect/>
          </a:stretch>
        </p:blipFill>
        <p:spPr>
          <a:xfrm>
            <a:off x="838200" y="3147467"/>
            <a:ext cx="6115050" cy="3609430"/>
          </a:xfrm>
          <a:prstGeom prst="rect">
            <a:avLst/>
          </a:prstGeom>
        </p:spPr>
      </p:pic>
    </p:spTree>
    <p:extLst>
      <p:ext uri="{BB962C8B-B14F-4D97-AF65-F5344CB8AC3E}">
        <p14:creationId xmlns:p14="http://schemas.microsoft.com/office/powerpoint/2010/main" val="40523818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r>
              <a:rPr lang="en-US" dirty="0" smtClean="0"/>
              <a:t>Create a footer and add an HTML entity which is @</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pic>
        <p:nvPicPr>
          <p:cNvPr id="5" name="Picture 4"/>
          <p:cNvPicPr>
            <a:picLocks noChangeAspect="1"/>
          </p:cNvPicPr>
          <p:nvPr/>
        </p:nvPicPr>
        <p:blipFill>
          <a:blip r:embed="rId2"/>
          <a:stretch>
            <a:fillRect/>
          </a:stretch>
        </p:blipFill>
        <p:spPr>
          <a:xfrm>
            <a:off x="838199" y="2865664"/>
            <a:ext cx="8802189" cy="2646862"/>
          </a:xfrm>
          <a:prstGeom prst="rect">
            <a:avLst/>
          </a:prstGeom>
        </p:spPr>
      </p:pic>
    </p:spTree>
    <p:extLst>
      <p:ext uri="{BB962C8B-B14F-4D97-AF65-F5344CB8AC3E}">
        <p14:creationId xmlns:p14="http://schemas.microsoft.com/office/powerpoint/2010/main" val="38568867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endParaRPr lang="en-US" dirty="0" smtClean="0"/>
          </a:p>
          <a:p>
            <a:pPr marL="0" indent="0">
              <a:buNone/>
            </a:pPr>
            <a:endParaRPr lang="en-US" dirty="0" smtClean="0"/>
          </a:p>
          <a:p>
            <a:pPr marL="0" indent="0">
              <a:buNone/>
            </a:pPr>
            <a:endParaRPr lang="en-US" dirty="0"/>
          </a:p>
          <a:p>
            <a:pPr marL="0" indent="0">
              <a:buNone/>
            </a:pPr>
            <a:r>
              <a:rPr lang="en-US" dirty="0" smtClean="0"/>
              <a:t>As I said, it is very important to group the content into logical parts , which is important for Semantic HTML, and also for styling with CSS as we will see in next chapter.</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33393006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endParaRPr lang="en-US" dirty="0"/>
          </a:p>
          <a:p>
            <a:pPr marL="0" indent="0">
              <a:buNone/>
            </a:pPr>
            <a:r>
              <a:rPr lang="en-US" dirty="0" smtClean="0"/>
              <a:t>A NOTE ON SEMANTIC HTML</a:t>
            </a:r>
          </a:p>
          <a:p>
            <a:pPr marL="0" indent="0">
              <a:buNone/>
            </a:pPr>
            <a:r>
              <a:rPr lang="en-US" dirty="0" smtClean="0"/>
              <a:t>In HTML when we talk about semantics, what we mean is that certain elements have actually a meaning or a purpose attached to them. When we thing about a certain HTML element, we should actually not thing about what that element looks like as it’s rendered on the page. But instead we should think about what that element actually means and what it stands for. So </a:t>
            </a:r>
          </a:p>
          <a:p>
            <a:pPr marL="0" indent="0">
              <a:buNone/>
            </a:pPr>
            <a:r>
              <a:rPr lang="en-US" dirty="0"/>
              <a:t>t</a:t>
            </a:r>
            <a:r>
              <a:rPr lang="en-US" dirty="0" smtClean="0"/>
              <a:t>hat is basically the definition of semantic HTML. Now,</a:t>
            </a:r>
          </a:p>
          <a:p>
            <a:pPr marL="0" indent="0">
              <a:buNone/>
            </a:pPr>
            <a:r>
              <a:rPr lang="en-US" dirty="0"/>
              <a:t>n</a:t>
            </a:r>
            <a:r>
              <a:rPr lang="en-US" dirty="0" smtClean="0"/>
              <a:t>ot all elements in HTML are semantic. </a:t>
            </a:r>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29115980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fontScale="92500" lnSpcReduction="20000"/>
          </a:bodyPr>
          <a:lstStyle/>
          <a:p>
            <a:pPr marL="0" indent="0">
              <a:buNone/>
            </a:pPr>
            <a:endParaRPr lang="en-US" dirty="0"/>
          </a:p>
          <a:p>
            <a:pPr marL="0" indent="0">
              <a:buNone/>
            </a:pPr>
            <a:r>
              <a:rPr lang="en-US" dirty="0" smtClean="0"/>
              <a:t>A NOTE ON SEMANTIC HTML</a:t>
            </a:r>
          </a:p>
          <a:p>
            <a:pPr marL="0" indent="0">
              <a:buNone/>
            </a:pPr>
            <a:r>
              <a:rPr lang="en-US" dirty="0" smtClean="0"/>
              <a:t>In previous sections we used strong element which means that we want to make it bold. This actually means that we need a strong content or a very important piece of  content.</a:t>
            </a:r>
          </a:p>
          <a:p>
            <a:pPr marL="0" indent="0">
              <a:buNone/>
            </a:pPr>
            <a:endParaRPr lang="en-US" dirty="0"/>
          </a:p>
          <a:p>
            <a:pPr marL="0" indent="0">
              <a:buNone/>
            </a:pPr>
            <a:r>
              <a:rPr lang="en-US" dirty="0" smtClean="0"/>
              <a:t>The same thing with </a:t>
            </a:r>
            <a:r>
              <a:rPr lang="en-US" dirty="0" err="1" smtClean="0"/>
              <a:t>em</a:t>
            </a:r>
            <a:r>
              <a:rPr lang="en-US" dirty="0" smtClean="0"/>
              <a:t> element , it meant that we gave it  a special</a:t>
            </a:r>
          </a:p>
          <a:p>
            <a:pPr marL="0" indent="0">
              <a:buNone/>
            </a:pPr>
            <a:r>
              <a:rPr lang="en-US" dirty="0"/>
              <a:t>e</a:t>
            </a:r>
            <a:r>
              <a:rPr lang="en-US" dirty="0" smtClean="0"/>
              <a:t>mphasis on the content fundamental. We emphasized on</a:t>
            </a:r>
          </a:p>
          <a:p>
            <a:pPr marL="0" indent="0">
              <a:buNone/>
            </a:pPr>
            <a:r>
              <a:rPr lang="en-US" dirty="0" smtClean="0"/>
              <a:t>That content.</a:t>
            </a:r>
          </a:p>
          <a:p>
            <a:pPr marL="0" indent="0">
              <a:buNone/>
            </a:pPr>
            <a:r>
              <a:rPr lang="en-US" dirty="0" smtClean="0"/>
              <a:t>Even when we used </a:t>
            </a:r>
            <a:r>
              <a:rPr lang="en-US" dirty="0" err="1" smtClean="0"/>
              <a:t>nav</a:t>
            </a:r>
            <a:r>
              <a:rPr lang="en-US" dirty="0" smtClean="0"/>
              <a:t> element, we wanted to mean that</a:t>
            </a:r>
          </a:p>
          <a:p>
            <a:pPr marL="0" indent="0">
              <a:buNone/>
            </a:pPr>
            <a:r>
              <a:rPr lang="en-US" dirty="0" smtClean="0"/>
              <a:t>The content within the </a:t>
            </a:r>
            <a:r>
              <a:rPr lang="en-US" dirty="0" err="1" smtClean="0"/>
              <a:t>nav</a:t>
            </a:r>
            <a:r>
              <a:rPr lang="en-US" dirty="0" smtClean="0"/>
              <a:t> element are navigation items. The </a:t>
            </a:r>
          </a:p>
          <a:p>
            <a:pPr marL="0" indent="0">
              <a:buNone/>
            </a:pPr>
            <a:r>
              <a:rPr lang="en-US" dirty="0"/>
              <a:t>s</a:t>
            </a:r>
            <a:r>
              <a:rPr lang="en-US" dirty="0" smtClean="0"/>
              <a:t>ame thing with the paragraph, article, header and footer.</a:t>
            </a:r>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28190264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endParaRPr lang="en-US" dirty="0"/>
          </a:p>
          <a:p>
            <a:pPr marL="0" indent="0">
              <a:buNone/>
            </a:pPr>
            <a:r>
              <a:rPr lang="en-US" dirty="0" smtClean="0"/>
              <a:t>A NOTE ON SEMANTIC HTML</a:t>
            </a:r>
          </a:p>
          <a:p>
            <a:pPr marL="0" indent="0">
              <a:buNone/>
            </a:pPr>
            <a:r>
              <a:rPr lang="en-US" dirty="0" smtClean="0"/>
              <a:t>The paragraph is  also an invisible box. But we could use a generic box without any meaning like div and nothing would change visually. </a:t>
            </a:r>
          </a:p>
          <a:p>
            <a:pPr marL="0" indent="0">
              <a:buNone/>
            </a:pPr>
            <a:endParaRPr lang="en-US" dirty="0"/>
          </a:p>
          <a:p>
            <a:pPr marL="0" indent="0">
              <a:buNone/>
            </a:pPr>
            <a:r>
              <a:rPr lang="en-US" dirty="0" smtClean="0"/>
              <a:t>We use semantic HTML to give our element a meaning.</a:t>
            </a:r>
          </a:p>
          <a:p>
            <a:pPr marL="0" indent="0">
              <a:buNone/>
            </a:pPr>
            <a:r>
              <a:rPr lang="en-US" dirty="0" smtClean="0"/>
              <a:t>You might ask why we actually do that?  There are multiple</a:t>
            </a:r>
          </a:p>
          <a:p>
            <a:pPr marL="0" indent="0">
              <a:buNone/>
            </a:pPr>
            <a:r>
              <a:rPr lang="en-US" dirty="0" smtClean="0"/>
              <a:t>reasons. One of them is Search engine optimization, </a:t>
            </a:r>
          </a:p>
          <a:p>
            <a:pPr marL="0" indent="0">
              <a:buNone/>
            </a:pPr>
            <a:r>
              <a:rPr lang="en-US" dirty="0" smtClean="0"/>
              <a:t>Which basically means, a search engine search as Google</a:t>
            </a:r>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2278100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OVERVIEW OF WEB DEVELOPMENT</a:t>
            </a:r>
          </a:p>
        </p:txBody>
      </p:sp>
      <p:pic>
        <p:nvPicPr>
          <p:cNvPr id="5" name="Content Placeholder 4"/>
          <p:cNvPicPr>
            <a:picLocks noGrp="1"/>
          </p:cNvPicPr>
          <p:nvPr>
            <p:ph idx="1"/>
          </p:nvPr>
        </p:nvPicPr>
        <p:blipFill>
          <a:blip r:embed="rId2"/>
          <a:stretch>
            <a:fillRect/>
          </a:stretch>
        </p:blipFill>
        <p:spPr>
          <a:xfrm>
            <a:off x="173422" y="1789112"/>
            <a:ext cx="11761076" cy="4942763"/>
          </a:xfrm>
          <a:prstGeom prst="rect">
            <a:avLst/>
          </a:prstGeom>
        </p:spPr>
      </p:pic>
    </p:spTree>
    <p:extLst>
      <p:ext uri="{BB962C8B-B14F-4D97-AF65-F5344CB8AC3E}">
        <p14:creationId xmlns:p14="http://schemas.microsoft.com/office/powerpoint/2010/main" val="7682557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endParaRPr lang="en-US" dirty="0"/>
          </a:p>
          <a:p>
            <a:pPr marL="0" indent="0">
              <a:buNone/>
            </a:pPr>
            <a:r>
              <a:rPr lang="en-US" dirty="0" smtClean="0"/>
              <a:t>A NOTE ON SEMANTIC HTML</a:t>
            </a:r>
          </a:p>
          <a:p>
            <a:pPr marL="0" indent="0">
              <a:buNone/>
            </a:pPr>
            <a:r>
              <a:rPr lang="en-US" dirty="0" smtClean="0"/>
              <a:t>Will be able to understand the structure of your content, and therefore, they will be better able to analyze what your content and what your webpage is all about.</a:t>
            </a:r>
            <a:endParaRPr lang="en-US" dirty="0"/>
          </a:p>
          <a:p>
            <a:pPr marL="0" indent="0">
              <a:buNone/>
            </a:pPr>
            <a:endParaRPr lang="en-US" dirty="0"/>
          </a:p>
          <a:p>
            <a:pPr marL="0" indent="0">
              <a:buNone/>
            </a:pPr>
            <a:r>
              <a:rPr lang="en-US" dirty="0" smtClean="0"/>
              <a:t>Also writing semantic HTML is extremely important for </a:t>
            </a:r>
          </a:p>
          <a:p>
            <a:pPr marL="0" indent="0">
              <a:buNone/>
            </a:pPr>
            <a:r>
              <a:rPr lang="en-US" dirty="0" smtClean="0"/>
              <a:t>Accessibility and especially for people who rely on screen</a:t>
            </a:r>
          </a:p>
          <a:p>
            <a:pPr marL="0" indent="0">
              <a:buNone/>
            </a:pPr>
            <a:r>
              <a:rPr lang="en-US" dirty="0" smtClean="0"/>
              <a:t>Readers to consume on web pages.</a:t>
            </a:r>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6826746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fontScale="85000" lnSpcReduction="20000"/>
          </a:bodyPr>
          <a:lstStyle/>
          <a:p>
            <a:pPr marL="0" indent="0">
              <a:buNone/>
            </a:pPr>
            <a:endParaRPr lang="en-US" dirty="0"/>
          </a:p>
          <a:p>
            <a:pPr marL="0" indent="0">
              <a:buNone/>
            </a:pPr>
            <a:r>
              <a:rPr lang="en-US" dirty="0" smtClean="0"/>
              <a:t>INSTALLING ADDITIONAL VS CODE EXTENTIONS</a:t>
            </a:r>
          </a:p>
          <a:p>
            <a:pPr marL="0" indent="0">
              <a:buNone/>
            </a:pPr>
            <a:r>
              <a:rPr lang="en-US" dirty="0" smtClean="0"/>
              <a:t>Additional extensions make our lives a little bit easier as we code HTML and CSS.</a:t>
            </a:r>
          </a:p>
          <a:p>
            <a:pPr marL="0" indent="0">
              <a:buNone/>
            </a:pPr>
            <a:r>
              <a:rPr lang="en-US" dirty="0" smtClean="0"/>
              <a:t>The first one is image </a:t>
            </a:r>
            <a:r>
              <a:rPr lang="en-US" dirty="0" err="1" smtClean="0"/>
              <a:t>previe</a:t>
            </a:r>
            <a:r>
              <a:rPr lang="en-US" dirty="0" smtClean="0"/>
              <a:t>: Search it and enable it if it is disabled. This displays the image in vs code.</a:t>
            </a:r>
          </a:p>
          <a:p>
            <a:pPr marL="0" indent="0">
              <a:buNone/>
            </a:pPr>
            <a:r>
              <a:rPr lang="en-US" dirty="0" smtClean="0"/>
              <a:t>Color highlight: is also helpful for visualizing colors in CSS</a:t>
            </a:r>
          </a:p>
          <a:p>
            <a:pPr marL="0" indent="0">
              <a:buNone/>
            </a:pPr>
            <a:r>
              <a:rPr lang="en-US" dirty="0" smtClean="0"/>
              <a:t>Auto rename tag: This helps us when we change a name of</a:t>
            </a:r>
          </a:p>
          <a:p>
            <a:pPr marL="0" indent="0">
              <a:buNone/>
            </a:pPr>
            <a:r>
              <a:rPr lang="en-US" dirty="0"/>
              <a:t>a</a:t>
            </a:r>
            <a:r>
              <a:rPr lang="en-US" dirty="0" smtClean="0"/>
              <a:t>n element it automatically changes the closing tag.</a:t>
            </a:r>
          </a:p>
          <a:p>
            <a:pPr marL="0" indent="0">
              <a:buNone/>
            </a:pPr>
            <a:r>
              <a:rPr lang="en-US" dirty="0" smtClean="0"/>
              <a:t>For example change the &lt;header&gt; element to div. just change </a:t>
            </a:r>
          </a:p>
          <a:p>
            <a:pPr marL="0" indent="0">
              <a:buNone/>
            </a:pPr>
            <a:r>
              <a:rPr lang="en-US" dirty="0" smtClean="0"/>
              <a:t>The opening tag and the closing one will automatically change.</a:t>
            </a:r>
          </a:p>
          <a:p>
            <a:pPr marL="0" indent="0">
              <a:buNone/>
            </a:pPr>
            <a:endParaRPr lang="en-US" dirty="0"/>
          </a:p>
          <a:p>
            <a:pPr marL="0" indent="0">
              <a:buNone/>
            </a:pPr>
            <a:r>
              <a:rPr lang="en-US" dirty="0" smtClean="0"/>
              <a:t> </a:t>
            </a:r>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33846721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lnSpcReduction="10000"/>
          </a:bodyPr>
          <a:lstStyle/>
          <a:p>
            <a:pPr marL="0" indent="0">
              <a:buNone/>
            </a:pPr>
            <a:endParaRPr lang="en-US" dirty="0"/>
          </a:p>
          <a:p>
            <a:pPr marL="0" indent="0">
              <a:buNone/>
            </a:pPr>
            <a:r>
              <a:rPr lang="en-US" dirty="0" smtClean="0"/>
              <a:t>INSTALLING ADDITIONAL VS CODE EXTENTIONS</a:t>
            </a:r>
          </a:p>
          <a:p>
            <a:pPr marL="0" indent="0">
              <a:buNone/>
            </a:pPr>
            <a:endParaRPr lang="en-US" dirty="0" smtClean="0"/>
          </a:p>
          <a:p>
            <a:pPr marL="0" indent="0">
              <a:buNone/>
            </a:pPr>
            <a:r>
              <a:rPr lang="en-US" dirty="0" smtClean="0"/>
              <a:t>An other one, go to the settings</a:t>
            </a:r>
          </a:p>
          <a:p>
            <a:pPr marL="0" indent="0">
              <a:buNone/>
            </a:pPr>
            <a:r>
              <a:rPr lang="en-US" dirty="0" smtClean="0"/>
              <a:t>Type auto close tag</a:t>
            </a:r>
          </a:p>
          <a:p>
            <a:pPr marL="0" indent="0">
              <a:buNone/>
            </a:pPr>
            <a:r>
              <a:rPr lang="en-US" dirty="0" smtClean="0"/>
              <a:t>Enable it</a:t>
            </a:r>
          </a:p>
          <a:p>
            <a:pPr marL="0" indent="0">
              <a:buNone/>
            </a:pPr>
            <a:r>
              <a:rPr lang="en-US" dirty="0" smtClean="0"/>
              <a:t>We allow vs code to close the tags automatically.</a:t>
            </a:r>
          </a:p>
          <a:p>
            <a:pPr marL="0" indent="0">
              <a:buNone/>
            </a:pPr>
            <a:endParaRPr lang="en-US" dirty="0" smtClean="0"/>
          </a:p>
          <a:p>
            <a:pPr marL="0" indent="0">
              <a:buNone/>
            </a:pPr>
            <a:endParaRPr lang="en-US" dirty="0"/>
          </a:p>
          <a:p>
            <a:pPr marL="0" indent="0">
              <a:buNone/>
            </a:pPr>
            <a:r>
              <a:rPr lang="en-US" dirty="0" smtClean="0"/>
              <a:t> </a:t>
            </a:r>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2316534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fontScale="70000" lnSpcReduction="20000"/>
          </a:bodyPr>
          <a:lstStyle/>
          <a:p>
            <a:pPr marL="0" indent="0">
              <a:buNone/>
            </a:pPr>
            <a:endParaRPr lang="en-US" dirty="0"/>
          </a:p>
          <a:p>
            <a:pPr marL="0" indent="0">
              <a:buNone/>
            </a:pPr>
            <a:r>
              <a:rPr lang="en-US" dirty="0" smtClean="0"/>
              <a:t>INSTALLING ADDITIONAL VS CODE EXTENTIONS</a:t>
            </a:r>
          </a:p>
          <a:p>
            <a:pPr marL="0" indent="0">
              <a:buNone/>
            </a:pPr>
            <a:endParaRPr lang="en-US" dirty="0" smtClean="0"/>
          </a:p>
          <a:p>
            <a:pPr marL="0" indent="0">
              <a:buNone/>
            </a:pPr>
            <a:r>
              <a:rPr lang="en-US" dirty="0" smtClean="0"/>
              <a:t>Now we are going to install the most important and the most</a:t>
            </a:r>
          </a:p>
          <a:p>
            <a:pPr marL="0" indent="0">
              <a:buNone/>
            </a:pPr>
            <a:r>
              <a:rPr lang="en-US" dirty="0" smtClean="0"/>
              <a:t>Useful one of all, and that is called LIVE SERVER.</a:t>
            </a:r>
          </a:p>
          <a:p>
            <a:pPr marL="0" indent="0">
              <a:buNone/>
            </a:pPr>
            <a:r>
              <a:rPr lang="en-US" dirty="0" smtClean="0"/>
              <a:t>Live server with almost 12 millions downloads and it is popular for a reason.</a:t>
            </a:r>
          </a:p>
          <a:p>
            <a:pPr marL="0" indent="0">
              <a:buNone/>
            </a:pPr>
            <a:endParaRPr lang="en-US" dirty="0"/>
          </a:p>
          <a:p>
            <a:pPr marL="0" indent="0">
              <a:buNone/>
            </a:pPr>
            <a:r>
              <a:rPr lang="en-US" dirty="0" smtClean="0"/>
              <a:t>Enable it and go to your HTML down to the bottom on the status bar, you will find a button call go live. When you click on it, you starts a server and will get the message</a:t>
            </a:r>
          </a:p>
          <a:p>
            <a:pPr marL="0" indent="0">
              <a:buNone/>
            </a:pPr>
            <a:r>
              <a:rPr lang="en-US" dirty="0" smtClean="0"/>
              <a:t>Server is started at port:5500 </a:t>
            </a:r>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r>
              <a:rPr lang="en-US" dirty="0" smtClean="0"/>
              <a:t> </a:t>
            </a:r>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29483039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r>
              <a:rPr lang="en-US" dirty="0" smtClean="0"/>
              <a:t> </a:t>
            </a:r>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pic>
        <p:nvPicPr>
          <p:cNvPr id="4" name="Picture 3"/>
          <p:cNvPicPr>
            <a:picLocks noChangeAspect="1"/>
          </p:cNvPicPr>
          <p:nvPr/>
        </p:nvPicPr>
        <p:blipFill>
          <a:blip r:embed="rId2"/>
          <a:stretch>
            <a:fillRect/>
          </a:stretch>
        </p:blipFill>
        <p:spPr>
          <a:xfrm>
            <a:off x="1129937" y="1789610"/>
            <a:ext cx="8784772" cy="4741819"/>
          </a:xfrm>
          <a:prstGeom prst="rect">
            <a:avLst/>
          </a:prstGeom>
        </p:spPr>
      </p:pic>
    </p:spTree>
    <p:extLst>
      <p:ext uri="{BB962C8B-B14F-4D97-AF65-F5344CB8AC3E}">
        <p14:creationId xmlns:p14="http://schemas.microsoft.com/office/powerpoint/2010/main" val="22755791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a:bodyPr>
          <a:lstStyle/>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r>
              <a:rPr lang="en-US" dirty="0" smtClean="0"/>
              <a:t> </a:t>
            </a:r>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pic>
        <p:nvPicPr>
          <p:cNvPr id="5" name="Picture 4"/>
          <p:cNvPicPr>
            <a:picLocks noChangeAspect="1"/>
          </p:cNvPicPr>
          <p:nvPr/>
        </p:nvPicPr>
        <p:blipFill>
          <a:blip r:embed="rId2"/>
          <a:stretch>
            <a:fillRect/>
          </a:stretch>
        </p:blipFill>
        <p:spPr>
          <a:xfrm>
            <a:off x="404949" y="2487386"/>
            <a:ext cx="10267405" cy="2358934"/>
          </a:xfrm>
          <a:prstGeom prst="rect">
            <a:avLst/>
          </a:prstGeom>
        </p:spPr>
      </p:pic>
    </p:spTree>
    <p:extLst>
      <p:ext uri="{BB962C8B-B14F-4D97-AF65-F5344CB8AC3E}">
        <p14:creationId xmlns:p14="http://schemas.microsoft.com/office/powerpoint/2010/main" val="5339218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fontScale="92500" lnSpcReduction="10000"/>
          </a:bodyPr>
          <a:lstStyle/>
          <a:p>
            <a:pPr marL="0" indent="0">
              <a:buNone/>
            </a:pPr>
            <a:endParaRPr lang="en-US" dirty="0"/>
          </a:p>
          <a:p>
            <a:r>
              <a:rPr lang="en-US" dirty="0"/>
              <a:t>LIVE SERVER helps to automatically update a page. There is no longer a need of refreshing your webpage. All you have to do is to save your code in vs code and then the output will update automatically</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r>
              <a:rPr lang="en-US" dirty="0" smtClean="0"/>
              <a:t> </a:t>
            </a:r>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38723044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FUNDAMENTALS</a:t>
            </a:r>
            <a:endParaRPr lang="en-US" dirty="0"/>
          </a:p>
        </p:txBody>
      </p:sp>
      <p:sp>
        <p:nvSpPr>
          <p:cNvPr id="3" name="Content Placeholder 2"/>
          <p:cNvSpPr>
            <a:spLocks noGrp="1"/>
          </p:cNvSpPr>
          <p:nvPr>
            <p:ph idx="1"/>
          </p:nvPr>
        </p:nvSpPr>
        <p:spPr>
          <a:xfrm>
            <a:off x="838200" y="1789610"/>
            <a:ext cx="10515600" cy="4967287"/>
          </a:xfrm>
        </p:spPr>
        <p:txBody>
          <a:bodyPr>
            <a:normAutofit fontScale="85000" lnSpcReduction="20000"/>
          </a:bodyPr>
          <a:lstStyle/>
          <a:p>
            <a:endParaRPr lang="en-US" dirty="0" smtClean="0"/>
          </a:p>
          <a:p>
            <a:endParaRPr lang="en-US" dirty="0"/>
          </a:p>
          <a:p>
            <a:r>
              <a:rPr lang="en-US" dirty="0"/>
              <a:t>This one means it’s a local host server.</a:t>
            </a:r>
          </a:p>
          <a:p>
            <a:r>
              <a:rPr lang="en-US" dirty="0"/>
              <a:t>You have your web server on your own computer running.</a:t>
            </a:r>
          </a:p>
          <a:p>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r>
              <a:rPr lang="en-US" dirty="0" smtClean="0"/>
              <a:t> </a:t>
            </a:r>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pic>
        <p:nvPicPr>
          <p:cNvPr id="5" name="Picture 4"/>
          <p:cNvPicPr>
            <a:picLocks noChangeAspect="1"/>
          </p:cNvPicPr>
          <p:nvPr/>
        </p:nvPicPr>
        <p:blipFill>
          <a:blip r:embed="rId2"/>
          <a:stretch>
            <a:fillRect/>
          </a:stretch>
        </p:blipFill>
        <p:spPr>
          <a:xfrm>
            <a:off x="1411567" y="3700119"/>
            <a:ext cx="6719020" cy="1374345"/>
          </a:xfrm>
          <a:prstGeom prst="rect">
            <a:avLst/>
          </a:prstGeom>
        </p:spPr>
      </p:pic>
    </p:spTree>
    <p:extLst>
      <p:ext uri="{BB962C8B-B14F-4D97-AF65-F5344CB8AC3E}">
        <p14:creationId xmlns:p14="http://schemas.microsoft.com/office/powerpoint/2010/main" val="746443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B99B0C3-B963-4E1E-9F9B-34CC2E59C653}" vid="{162809F8-C920-41EA-9BEE-DAA9DAB4BE57}"/>
    </a:ext>
  </a:extLst>
</a:theme>
</file>

<file path=docProps/app.xml><?xml version="1.0" encoding="utf-8"?>
<Properties xmlns="http://schemas.openxmlformats.org/officeDocument/2006/extended-properties" xmlns:vt="http://schemas.openxmlformats.org/officeDocument/2006/docPropsVTypes">
  <Template>Web-Development-PowerPoint-Template</Template>
  <TotalTime>2014</TotalTime>
  <Words>5229</Words>
  <Application>Microsoft Office PowerPoint</Application>
  <PresentationFormat>Widescreen</PresentationFormat>
  <Paragraphs>867</Paragraphs>
  <Slides>97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97</vt:i4>
      </vt:variant>
    </vt:vector>
  </HeadingPairs>
  <TitlesOfParts>
    <vt:vector size="101" baseType="lpstr">
      <vt:lpstr>Arial</vt:lpstr>
      <vt:lpstr>Trebuchet MS</vt:lpstr>
      <vt:lpstr>Wingdings</vt:lpstr>
      <vt:lpstr>Office Theme</vt:lpstr>
      <vt:lpstr>HTML CSS FOR BEGINNERS</vt:lpstr>
      <vt:lpstr>A HIGH-LEVEL OVERVIEW OF WEB DEVELOPMENT</vt:lpstr>
      <vt:lpstr>A HIGH-LEVEL OVERVIEW OF WEB DEVELOPMENT</vt:lpstr>
      <vt:lpstr>A HIGH-LEVEL OVERVIEW OF WEB DEVELOPMENT </vt:lpstr>
      <vt:lpstr>A HIGH-LEVEL OVERVIEW OF WEB DEVELOPMENT </vt:lpstr>
      <vt:lpstr>A HIGH-LEVEL OVERVIEW OF WEB DEVELOPMENT</vt:lpstr>
      <vt:lpstr> A HIGH-LEVEL OVERVIEW OF WEB DEVELOPMENT </vt:lpstr>
      <vt:lpstr>A HIGH-LEVEL OVERVIEW OF WEB DEVELOPMENT</vt:lpstr>
      <vt:lpstr>A HIGH-LEVEL OVERVIEW OF WEB DEVELOPMENT</vt:lpstr>
      <vt:lpstr>A HIGH-LEVEL OVERVIEW OF WEB DEVELOPMENT</vt:lpstr>
      <vt:lpstr>A HIGH-LEVEL OVERVIEW OF WEB DEVELOPMENT</vt:lpstr>
      <vt:lpstr>A HIGH-LEVEL OVERVIEW OF WEB DEVELOPMENT</vt:lpstr>
      <vt:lpstr>A HIGH-LEVEL OVERVIEW OF WEB DEVELOPMENT</vt:lpstr>
      <vt:lpstr>A HIGH-LEVEL OVERVIEW OF WEB DEVELOPMENT</vt:lpstr>
      <vt:lpstr>A HIGH-LEVEL OVERVIEW OF WEB DEVELOPMENT</vt:lpstr>
      <vt:lpstr>A HIGH-LEVEL OVERVIEW OF WEB DEVELOPMENT</vt:lpstr>
      <vt:lpstr>A HIGH-LEVEL OVERVIEW OF WEB DEVELOPMENT</vt:lpstr>
      <vt:lpstr>A HIGH-LEVEL OVERVIEW OF WEB DEVELOPMENT</vt:lpstr>
      <vt:lpstr>A HIGH-LEVEL OVERVIEW OF WEB DEVELOPMENT</vt:lpstr>
      <vt:lpstr>A HIGH-LEVEL OVERVIEW OF WEB DEVELOPMENT</vt:lpstr>
      <vt:lpstr>A HIGH-LEVEL OVERVIEW OF WEB DEVELOPMENT</vt:lpstr>
      <vt:lpstr>A HIGH-LEVEL OVERVIEW OF WEB DEVELOPMENT</vt:lpstr>
      <vt:lpstr>A HIGH-LEVEL OVERVIEW OF WEB DEVELOPMENT</vt:lpstr>
      <vt:lpstr>A HIGH-LEVEL OVERVIEW OF WEB DEVELOPMENT</vt:lpstr>
      <vt:lpstr>A HIGH-LEVEL OVERVIEW OF WEB DEVELOPMENT</vt:lpstr>
      <vt:lpstr>A HIGH-LEVEL OVERVIEW OF WEB DEVELOPMENT</vt:lpstr>
      <vt:lpstr>A HIGH-LEVEL OVERVIEW OF WEB DEVELOPMENT</vt:lpstr>
      <vt:lpstr>A HIGH-LEVEL OVERVIEW OF WEB DEVELOPMENT</vt:lpstr>
      <vt:lpstr>A HIGH-LEVEL OVERVIEW OF WEB DEVELOPMENT</vt:lpstr>
      <vt:lpstr>A HIGH-LEVEL OVERVIEW OF WEB DEVELOPMENT</vt:lpstr>
      <vt:lpstr>A HIGH-LEVEL OVERVIEW OF WEB DEVELOPMENT</vt:lpstr>
      <vt:lpstr>A HIGH-LEVEL OVERVIEW OF WEB DEVELOPMENT</vt:lpstr>
      <vt:lpstr>SETTING UP OUR CODE EDITOR</vt:lpstr>
      <vt:lpstr>YOUR VERY FIRST WEBPAGE!</vt:lpstr>
      <vt:lpstr>YOUR VERY FIRST WEBPAGE!</vt:lpstr>
      <vt:lpstr>YOUR VERY FIRST WEBPAGE!</vt:lpstr>
      <vt:lpstr>YOUR VERY FIRST WEBPAGE!</vt:lpstr>
      <vt:lpstr>YOUR VERY FIRST WEBPAGE!</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lpstr>HTML FUNDAMENTALS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 et CSS pour débutants</dc:title>
  <dc:creator>Ineza</dc:creator>
  <cp:lastModifiedBy>Ineza</cp:lastModifiedBy>
  <cp:revision>159</cp:revision>
  <dcterms:created xsi:type="dcterms:W3CDTF">2021-11-14T07:11:14Z</dcterms:created>
  <dcterms:modified xsi:type="dcterms:W3CDTF">2022-10-02T21:39:26Z</dcterms:modified>
</cp:coreProperties>
</file>